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2" r:id="rId4"/>
    <p:sldId id="257" r:id="rId5"/>
    <p:sldId id="293" r:id="rId6"/>
    <p:sldId id="259" r:id="rId7"/>
    <p:sldId id="261" r:id="rId8"/>
    <p:sldId id="265" r:id="rId9"/>
    <p:sldId id="280" r:id="rId10"/>
    <p:sldId id="272" r:id="rId11"/>
    <p:sldId id="273" r:id="rId12"/>
    <p:sldId id="274" r:id="rId13"/>
    <p:sldId id="267" r:id="rId14"/>
    <p:sldId id="289" r:id="rId15"/>
    <p:sldId id="294" r:id="rId16"/>
    <p:sldId id="292" r:id="rId17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6" autoAdjust="0"/>
    <p:restoredTop sz="96062" autoAdjust="0"/>
  </p:normalViewPr>
  <p:slideViewPr>
    <p:cSldViewPr snapToGrid="0">
      <p:cViewPr varScale="1">
        <p:scale>
          <a:sx n="101" d="100"/>
          <a:sy n="101" d="100"/>
        </p:scale>
        <p:origin x="522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2429" tIns="46215" rIns="92429" bIns="4621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2429" tIns="46215" rIns="92429" bIns="46215" rtlCol="0"/>
          <a:lstStyle>
            <a:lvl1pPr algn="r">
              <a:defRPr sz="1100"/>
            </a:lvl1pPr>
          </a:lstStyle>
          <a:p>
            <a:fld id="{94F6CEF6-C7AB-4D95-9F19-B97C5FD3117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2429" tIns="46215" rIns="92429" bIns="4621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2429" tIns="46215" rIns="92429" bIns="46215" rtlCol="0" anchor="b"/>
          <a:lstStyle>
            <a:lvl1pPr algn="r">
              <a:defRPr sz="1100"/>
            </a:lvl1pPr>
          </a:lstStyle>
          <a:p>
            <a:fld id="{A4D330C8-3FE5-492B-A58B-2CA2C933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1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1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1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0F11A-810D-459E-AB6B-3D5469F043E0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9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/>
              <a:t>Applying to the LCA so take note anytime the application differentiates between the “local” district and the LCA</a:t>
            </a:r>
          </a:p>
          <a:p>
            <a:pPr>
              <a:buFontTx/>
              <a:buChar char="•"/>
            </a:pPr>
            <a:r>
              <a:rPr lang="en-US" dirty="0"/>
              <a:t>Higher </a:t>
            </a:r>
            <a:r>
              <a:rPr lang="en-US" dirty="0" err="1"/>
              <a:t>ed</a:t>
            </a:r>
            <a:r>
              <a:rPr lang="en-US" dirty="0"/>
              <a:t> can approve if</a:t>
            </a:r>
            <a:r>
              <a:rPr lang="en-US" baseline="0" dirty="0"/>
              <a:t> they are registered with the SDE to be an LEA  to our knowledge none have.</a:t>
            </a:r>
          </a:p>
          <a:p>
            <a:pPr>
              <a:buFontTx/>
              <a:buChar char="•"/>
            </a:pPr>
            <a:r>
              <a:rPr lang="en-US" baseline="0" dirty="0"/>
              <a:t>Cut out this section and tape it to your computer and reread it every time you sit down to write.</a:t>
            </a:r>
          </a:p>
          <a:p>
            <a:pPr>
              <a:buFontTx/>
              <a:buChar char="•"/>
            </a:pPr>
            <a:r>
              <a:rPr lang="en-US" baseline="0" dirty="0"/>
              <a:t>Must incorporate before submitting application</a:t>
            </a:r>
          </a:p>
          <a:p>
            <a:pPr>
              <a:buFontTx/>
              <a:buChar char="•"/>
            </a:pPr>
            <a:r>
              <a:rPr lang="en-US" baseline="0" dirty="0"/>
              <a:t>The SDE will present a technical assistance</a:t>
            </a:r>
          </a:p>
          <a:p>
            <a:pPr>
              <a:buFontTx/>
              <a:buChar char="•"/>
            </a:pPr>
            <a:r>
              <a:rPr lang="en-US" baseline="0" dirty="0"/>
              <a:t>Deadline for applications is now July 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0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317C3-CFB6-4C4C-AAA2-62CF3E19D61A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27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9074D-E8FC-444D-B78B-59016E275218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89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B29D4-ACEC-42B5-B48B-E0618C0C7367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F1B99-ACF6-49CB-88BD-BAA650F3EF4F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5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bryantriches@limestonecharters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.sc.gov/districts-schools/school-choice-innovation/charter-schools-program/charter-school-application-informatio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statehouse.gov/code/t59c040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dirty="0"/>
              <a:t>Limestone Charter Association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2176780"/>
          </a:xfrm>
        </p:spPr>
        <p:txBody>
          <a:bodyPr/>
          <a:lstStyle/>
          <a:p>
            <a:r>
              <a:rPr lang="en-US" dirty="0"/>
              <a:t>Charter Application Review</a:t>
            </a:r>
          </a:p>
          <a:p>
            <a:r>
              <a:rPr lang="en-US" dirty="0"/>
              <a:t>Part 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Intro, Process and Type of School and Charter Committee</a:t>
            </a:r>
          </a:p>
          <a:p>
            <a:pPr>
              <a:spcBef>
                <a:spcPct val="0"/>
              </a:spcBef>
            </a:pPr>
            <a:endParaRPr lang="en-US" b="1" i="1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Charter School is…..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public school</a:t>
            </a:r>
          </a:p>
          <a:p>
            <a:r>
              <a:rPr lang="en-US" dirty="0"/>
              <a:t>A school of choice</a:t>
            </a:r>
          </a:p>
          <a:p>
            <a:r>
              <a:rPr lang="en-US" dirty="0"/>
              <a:t>An </a:t>
            </a:r>
            <a:r>
              <a:rPr lang="en-US" u="sng" dirty="0"/>
              <a:t>autonomous</a:t>
            </a:r>
            <a:r>
              <a:rPr lang="en-US" dirty="0"/>
              <a:t> educational entity that is relieved of many state laws for increased accountability.</a:t>
            </a:r>
          </a:p>
          <a:p>
            <a:r>
              <a:rPr lang="en-US" dirty="0"/>
              <a:t>An educational entity that offers innovative and unique opportunities for students.</a:t>
            </a:r>
          </a:p>
          <a:p>
            <a:r>
              <a:rPr lang="en-US" dirty="0"/>
              <a:t>An educational choice for parents who are not satisfied with their traditional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85123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Charter School Is Not….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private school</a:t>
            </a:r>
          </a:p>
          <a:p>
            <a:r>
              <a:rPr lang="en-US" dirty="0"/>
              <a:t>An elitist school (Selective Admissions)</a:t>
            </a:r>
          </a:p>
          <a:p>
            <a:r>
              <a:rPr lang="en-US" dirty="0"/>
              <a:t>John Doe and Sons, Inc.  Meaning it is not a family business</a:t>
            </a:r>
          </a:p>
          <a:p>
            <a:r>
              <a:rPr lang="en-US" dirty="0"/>
              <a:t>A business solely created to provide a job for someone</a:t>
            </a:r>
          </a:p>
          <a:p>
            <a:r>
              <a:rPr lang="en-US" dirty="0"/>
              <a:t>A magnet school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5394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constitutes a “Need” in a community?</a:t>
            </a:r>
          </a:p>
          <a:p>
            <a:pPr marL="0" indent="0">
              <a:buNone/>
            </a:pPr>
            <a:r>
              <a:rPr lang="en-US" dirty="0"/>
              <a:t>Examples (not exhaustive)</a:t>
            </a:r>
          </a:p>
          <a:p>
            <a:r>
              <a:rPr lang="en-US" dirty="0"/>
              <a:t>Failing schools in the community</a:t>
            </a:r>
          </a:p>
          <a:p>
            <a:r>
              <a:rPr lang="en-US" dirty="0"/>
              <a:t>Lack of programs (language immersion, character </a:t>
            </a:r>
            <a:r>
              <a:rPr lang="en-US" dirty="0" err="1"/>
              <a:t>ed</a:t>
            </a:r>
            <a:r>
              <a:rPr lang="en-US" dirty="0"/>
              <a:t>, leadership, STEM) offered in the community</a:t>
            </a:r>
          </a:p>
          <a:p>
            <a:r>
              <a:rPr lang="en-US" dirty="0"/>
              <a:t>High Crime Rate</a:t>
            </a:r>
          </a:p>
          <a:p>
            <a:r>
              <a:rPr lang="en-US" dirty="0"/>
              <a:t>Only one school and distance (time on the bus)</a:t>
            </a:r>
          </a:p>
          <a:p>
            <a:r>
              <a:rPr lang="en-US" dirty="0"/>
              <a:t>Overcrowding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602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a Charter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3"/>
            <a:ext cx="7010400" cy="5046330"/>
          </a:xfrm>
        </p:spPr>
        <p:txBody>
          <a:bodyPr/>
          <a:lstStyle/>
          <a:p>
            <a:r>
              <a:rPr lang="en-US" dirty="0"/>
              <a:t>The charter committee is the governing body of a charter school formed by the applicant to govern through the application process and until the election of a board of directors is held.  It is then dissolved.  </a:t>
            </a:r>
          </a:p>
          <a:p>
            <a:r>
              <a:rPr lang="en-US" dirty="0"/>
              <a:t>The committee must have one teacher as a member, all other members are up to the committee.  </a:t>
            </a:r>
          </a:p>
          <a:p>
            <a:r>
              <a:rPr lang="en-US" dirty="0"/>
              <a:t>This is the committee that writes the charter, gathers support, presents to the authorizer, and  opens the school.  These have to be committed people!</a:t>
            </a:r>
          </a:p>
        </p:txBody>
      </p:sp>
    </p:spTree>
    <p:extLst>
      <p:ext uri="{BB962C8B-B14F-4D97-AF65-F5344CB8AC3E}">
        <p14:creationId xmlns:p14="http://schemas.microsoft.com/office/powerpoint/2010/main" val="1108048996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E2BD-58ED-4B8D-B9DD-3D8B2BAF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Committee vs.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A83D6-C897-4C74-96AD-B17F913C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395413"/>
            <a:ext cx="7010400" cy="4934320"/>
          </a:xfrm>
        </p:spPr>
        <p:txBody>
          <a:bodyPr/>
          <a:lstStyle/>
          <a:p>
            <a:r>
              <a:rPr lang="en-US" dirty="0"/>
              <a:t>If you are a new committee DO NOT apply for your nonprofit status until right before the application is due.  </a:t>
            </a:r>
          </a:p>
          <a:p>
            <a:r>
              <a:rPr lang="en-US" dirty="0"/>
              <a:t>Once you become a nonprofit you must follow all nonprofit law requirements including open meetings with agendas and minutes available to the public.</a:t>
            </a:r>
          </a:p>
          <a:p>
            <a:r>
              <a:rPr lang="en-US" dirty="0"/>
              <a:t>As a charter committee you should divide the group into the decision makers who may wish to become a board member and worker bees for those who just wish to help the school recruit and secure resources.</a:t>
            </a:r>
          </a:p>
        </p:txBody>
      </p:sp>
    </p:spTree>
    <p:extLst>
      <p:ext uri="{BB962C8B-B14F-4D97-AF65-F5344CB8AC3E}">
        <p14:creationId xmlns:p14="http://schemas.microsoft.com/office/powerpoint/2010/main" val="416671216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Tuesday, September 14, 2021 @6:00</a:t>
            </a:r>
          </a:p>
          <a:p>
            <a:pPr marL="0" indent="0">
              <a:buNone/>
            </a:pPr>
            <a:r>
              <a:rPr lang="en-US" dirty="0"/>
              <a:t>Community Need and </a:t>
            </a:r>
            <a:r>
              <a:rPr lang="en-US"/>
              <a:t>Educational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4861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the Application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Introduction/Background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Definitions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Purpose of Charter Schools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Eligible Applicants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Technical Assistance for Applicants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Deadline and Submission Procedures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Review and Selection Process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Charter Contract and Ongoing Authorization of Charter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a Letter of Intent-LOI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applicants must submit a Letter of Intent at least 90 days to the SCDE and the authorizer prior to submitting the application on February 1</a:t>
            </a:r>
            <a:r>
              <a:rPr lang="en-US" baseline="30000" dirty="0"/>
              <a:t>st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All LOI’s should be sent to </a:t>
            </a:r>
            <a:r>
              <a:rPr lang="en-US" dirty="0">
                <a:hlinkClick r:id="rId3"/>
              </a:rPr>
              <a:t>tbryantriches@limestonecharters.org</a:t>
            </a:r>
            <a:r>
              <a:rPr lang="en-US" dirty="0"/>
              <a:t> and submitted to the SCDE through their </a:t>
            </a:r>
            <a:r>
              <a:rPr lang="en-US" dirty="0">
                <a:hlinkClick r:id="rId4"/>
              </a:rPr>
              <a:t>formstack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Be sure to review the application directions on the SCDE’s webpage as well as referring to this presentation and the application itself. </a:t>
            </a:r>
          </a:p>
          <a:p>
            <a:pPr marL="0" indent="0">
              <a:buNone/>
            </a:pPr>
            <a:r>
              <a:rPr lang="en-US" dirty="0"/>
              <a:t>Applicants can submit a LOI to all authorizers if they choose, there are no restrictions.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EA00-7420-4B0F-9056-3EE436EC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the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370-ABF7-4A0A-8C15-26866462E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052765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spc="-5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spc="1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pli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ca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nts must submit a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 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ompl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d 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ppli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ca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tion p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ackage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spc="25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y 5:00 p.m. </a:t>
            </a:r>
            <a:r>
              <a:rPr lang="en-US" sz="2000" b="1" u="sng" dirty="0">
                <a:effectLst/>
                <a:ea typeface="Times New Roman" panose="02020603050405020304" pitchFamily="18" charset="0"/>
              </a:rPr>
              <a:t>February 1, 2021, 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or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 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spc="15" dirty="0">
                <a:effectLst/>
                <a:ea typeface="Times New Roman" panose="02020603050405020304" pitchFamily="18" charset="0"/>
              </a:rPr>
              <a:t>s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hools th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t pl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n to op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n 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or the 2023–24 s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hool</a:t>
            </a:r>
            <a:r>
              <a:rPr lang="en-US" sz="2000" spc="1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spc="-25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ar.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pp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li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io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s 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rece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iv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i="1" spc="-5" dirty="0">
                <a:effectLst/>
                <a:ea typeface="Times New Roman" panose="02020603050405020304" pitchFamily="18" charset="0"/>
              </a:rPr>
              <a:t>f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i="1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r 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li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b="1" spc="-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b="1" u="heavy" spc="10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w</a:t>
            </a:r>
            <a:r>
              <a:rPr lang="en-US" sz="2000" b="1" u="heavy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ill</a:t>
            </a:r>
            <a:r>
              <a:rPr lang="en-US" sz="2000" b="1" u="heavy" spc="-10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 </a:t>
            </a:r>
            <a:r>
              <a:rPr lang="en-US" sz="2000" b="1" u="heavy" spc="5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n</a:t>
            </a:r>
            <a:r>
              <a:rPr lang="en-US" sz="2000" b="1" u="heavy" spc="-10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o</a:t>
            </a:r>
            <a:r>
              <a:rPr lang="en-US" sz="2000" b="1" u="heavy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t</a:t>
            </a:r>
            <a:r>
              <a:rPr lang="en-US" sz="2000" b="1" spc="-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 c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si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ere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spc="10" dirty="0">
                <a:effectLst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or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a 2022–23 o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000" spc="-5" dirty="0">
                <a:effectLst/>
                <a:ea typeface="Times New Roman" panose="02020603050405020304" pitchFamily="18" charset="0"/>
              </a:rPr>
              <a:t>e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i</a:t>
            </a:r>
            <a:r>
              <a:rPr lang="en-US" sz="2000" spc="5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g. </a:t>
            </a:r>
            <a:r>
              <a:rPr lang="en-US" sz="2000" b="1" i="1" dirty="0">
                <a:effectLst/>
                <a:ea typeface="Times New Roman" panose="02020603050405020304" pitchFamily="18" charset="0"/>
              </a:rPr>
              <a:t>Late, incomplete, or incorrectly formatted submissions will not be accepted.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/>
              <a:t>All applications must be submitted through the online portal through the SCDE.  </a:t>
            </a:r>
          </a:p>
          <a:p>
            <a:pPr marL="0" indent="0">
              <a:buNone/>
            </a:pPr>
            <a:r>
              <a:rPr lang="en-US" dirty="0"/>
              <a:t>LCA will also ask applicants to submit in addition to the state portal via a dropbox link.   The applicant will electronically receive an email documenting receipt of the application.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7399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Timelines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247776"/>
            <a:ext cx="6735763" cy="5133974"/>
          </a:xfrm>
        </p:spPr>
        <p:txBody>
          <a:bodyPr/>
          <a:lstStyle/>
          <a:p>
            <a:r>
              <a:rPr lang="en-US" dirty="0"/>
              <a:t>Once an application is submitted to the SCDE, authorizers must hold a public hearing  within 90 days to approve or deny the application. </a:t>
            </a:r>
          </a:p>
          <a:p>
            <a:r>
              <a:rPr lang="en-US" dirty="0"/>
              <a:t>If an applicant is denied and wishes to appeal then the applicant must take the case to the administrative law court.  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Packet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The Charter School Application Packet includes: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Application Questions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Sample Cover Page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Statement of Assurances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Signature Certification Page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Student Enrollment Projections for 10-year charter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State Board Regulations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Facilities Approval Process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Facility Notification Form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Virtual School Curriculum Review/Online Course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School Law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400" dirty="0"/>
              <a:t>Its not in the packet of the application but </a:t>
            </a:r>
            <a:r>
              <a:rPr lang="en-US" sz="4400" u="sng" dirty="0"/>
              <a:t>READ IT!!!!!</a:t>
            </a:r>
          </a:p>
          <a:p>
            <a:r>
              <a:rPr lang="en-US" sz="4400" u="sng" dirty="0">
                <a:hlinkClick r:id="rId3"/>
              </a:rPr>
              <a:t>Charter School Law</a:t>
            </a:r>
            <a:endParaRPr lang="en-US" sz="4400" u="sng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Your Charter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unique</a:t>
            </a:r>
          </a:p>
          <a:p>
            <a:r>
              <a:rPr lang="en-US" dirty="0"/>
              <a:t>Allow the name to evolve in the planning process.  </a:t>
            </a:r>
          </a:p>
          <a:p>
            <a:r>
              <a:rPr lang="en-US" dirty="0"/>
              <a:t>Remember you are marketing the name not the abbreviation.</a:t>
            </a:r>
          </a:p>
          <a:p>
            <a:r>
              <a:rPr lang="en-US" dirty="0"/>
              <a:t>Consider your short name not just your abbreviation </a:t>
            </a:r>
          </a:p>
          <a:p>
            <a:r>
              <a:rPr lang="en-US" dirty="0"/>
              <a:t>Make sure your abbreviation does not match a current school in the district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0236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Your Charter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462587"/>
          </a:xfrm>
        </p:spPr>
        <p:txBody>
          <a:bodyPr/>
          <a:lstStyle/>
          <a:p>
            <a:r>
              <a:rPr lang="en-US" dirty="0"/>
              <a:t>Things I suggest you </a:t>
            </a:r>
            <a:r>
              <a:rPr lang="en-US" b="1" i="1" u="sng" dirty="0"/>
              <a:t>NOT</a:t>
            </a:r>
            <a:r>
              <a:rPr lang="en-US" dirty="0"/>
              <a:t> name your charter school (or include in the name)</a:t>
            </a:r>
          </a:p>
          <a:p>
            <a:pPr lvl="1"/>
            <a:r>
              <a:rPr lang="en-US" dirty="0"/>
              <a:t>After someone living</a:t>
            </a:r>
          </a:p>
          <a:p>
            <a:pPr lvl="1"/>
            <a:r>
              <a:rPr lang="en-US" dirty="0"/>
              <a:t>After yourself</a:t>
            </a:r>
          </a:p>
          <a:p>
            <a:pPr lvl="1"/>
            <a:r>
              <a:rPr lang="en-US" dirty="0"/>
              <a:t>After the name of a city</a:t>
            </a:r>
          </a:p>
          <a:p>
            <a:pPr lvl="1"/>
            <a:r>
              <a:rPr lang="en-US" dirty="0"/>
              <a:t>More than 4 words (it will be shortened)</a:t>
            </a:r>
          </a:p>
          <a:p>
            <a:pPr lvl="1"/>
            <a:r>
              <a:rPr lang="en-US" dirty="0"/>
              <a:t>Religious connotations</a:t>
            </a:r>
          </a:p>
          <a:p>
            <a:pPr lvl="1"/>
            <a:r>
              <a:rPr lang="en-US" dirty="0"/>
              <a:t>Including SC, Midlands, Lowcountry, Palmetto, etc. as these are overused already</a:t>
            </a:r>
          </a:p>
          <a:p>
            <a:pPr lvl="1"/>
            <a:r>
              <a:rPr lang="en-US" dirty="0"/>
              <a:t>Acronyms </a:t>
            </a:r>
          </a:p>
          <a:p>
            <a:pPr lvl="1"/>
            <a:r>
              <a:rPr lang="en-US" dirty="0"/>
              <a:t>Difficult pronunciation </a:t>
            </a:r>
          </a:p>
          <a:p>
            <a:pPr lvl="1"/>
            <a:r>
              <a:rPr lang="en-US" dirty="0"/>
              <a:t>Unclear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6232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3299</TotalTime>
  <Words>901</Words>
  <Application>Microsoft Office PowerPoint</Application>
  <PresentationFormat>On-screen Show (4:3)</PresentationFormat>
  <Paragraphs>107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Classroom expectations</vt:lpstr>
      <vt:lpstr>Limestone Charter Association </vt:lpstr>
      <vt:lpstr>Sections of the Application</vt:lpstr>
      <vt:lpstr>Submitting a Letter of Intent-LOI</vt:lpstr>
      <vt:lpstr>Submitting the Application</vt:lpstr>
      <vt:lpstr>State Timelines</vt:lpstr>
      <vt:lpstr>Application Packet</vt:lpstr>
      <vt:lpstr>Charter School Law</vt:lpstr>
      <vt:lpstr>Naming Your Charter School</vt:lpstr>
      <vt:lpstr>Naming Your Charter School</vt:lpstr>
      <vt:lpstr>What a Charter School is…..</vt:lpstr>
      <vt:lpstr>What a Charter School Is Not….</vt:lpstr>
      <vt:lpstr>Need</vt:lpstr>
      <vt:lpstr>Forming a Charter Committee</vt:lpstr>
      <vt:lpstr>Charter Committee vs. Board</vt:lpstr>
      <vt:lpstr>Next Session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Carolina Public Charter School District</dc:title>
  <dc:creator>Bryant-Riches, Traci</dc:creator>
  <cp:lastModifiedBy>Traci Bryant-Riches</cp:lastModifiedBy>
  <cp:revision>67</cp:revision>
  <cp:lastPrinted>2013-09-26T15:39:22Z</cp:lastPrinted>
  <dcterms:created xsi:type="dcterms:W3CDTF">2013-08-26T18:43:59Z</dcterms:created>
  <dcterms:modified xsi:type="dcterms:W3CDTF">2021-08-27T12:09:52Z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