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23"/>
  </p:notesMasterIdLst>
  <p:sldIdLst>
    <p:sldId id="256" r:id="rId2"/>
    <p:sldId id="268" r:id="rId3"/>
    <p:sldId id="269" r:id="rId4"/>
    <p:sldId id="275" r:id="rId5"/>
    <p:sldId id="288" r:id="rId6"/>
    <p:sldId id="290" r:id="rId7"/>
    <p:sldId id="270" r:id="rId8"/>
    <p:sldId id="271" r:id="rId9"/>
    <p:sldId id="276" r:id="rId10"/>
    <p:sldId id="285" r:id="rId11"/>
    <p:sldId id="284" r:id="rId12"/>
    <p:sldId id="277" r:id="rId13"/>
    <p:sldId id="281" r:id="rId14"/>
    <p:sldId id="260" r:id="rId15"/>
    <p:sldId id="282" r:id="rId16"/>
    <p:sldId id="279" r:id="rId17"/>
    <p:sldId id="266" r:id="rId18"/>
    <p:sldId id="283" r:id="rId19"/>
    <p:sldId id="286" r:id="rId20"/>
    <p:sldId id="287" r:id="rId21"/>
    <p:sldId id="29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75" d="100"/>
          <a:sy n="75" d="100"/>
        </p:scale>
        <p:origin x="66" y="7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DE4277-047D-4069-BB48-BF39D837B74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D0FF447-7852-43F7-985F-79F2A019708D}">
      <dgm:prSet/>
      <dgm:spPr/>
      <dgm:t>
        <a:bodyPr/>
        <a:lstStyle/>
        <a:p>
          <a:r>
            <a:rPr lang="en-US" baseline="0"/>
            <a:t>It isn’t enough to state the need in your application, </a:t>
          </a:r>
          <a:r>
            <a:rPr lang="en-US" b="1" u="sng" baseline="0"/>
            <a:t>you have to back it up with data.</a:t>
          </a:r>
          <a:endParaRPr lang="en-US"/>
        </a:p>
      </dgm:t>
    </dgm:pt>
    <dgm:pt modelId="{F5BFB389-0AC9-43E2-8A8A-3C776976EF4C}" type="parTrans" cxnId="{54BB003A-FA05-4534-A87B-32F01FF7DC1A}">
      <dgm:prSet/>
      <dgm:spPr/>
      <dgm:t>
        <a:bodyPr/>
        <a:lstStyle/>
        <a:p>
          <a:endParaRPr lang="en-US"/>
        </a:p>
      </dgm:t>
    </dgm:pt>
    <dgm:pt modelId="{9651B88B-C7A8-49A7-B4E3-F5D8123B7E16}" type="sibTrans" cxnId="{54BB003A-FA05-4534-A87B-32F01FF7DC1A}">
      <dgm:prSet/>
      <dgm:spPr/>
      <dgm:t>
        <a:bodyPr/>
        <a:lstStyle/>
        <a:p>
          <a:endParaRPr lang="en-US"/>
        </a:p>
      </dgm:t>
    </dgm:pt>
    <dgm:pt modelId="{3E6D3D7F-1562-421A-BD6B-7D5575522E61}">
      <dgm:prSet/>
      <dgm:spPr/>
      <dgm:t>
        <a:bodyPr/>
        <a:lstStyle/>
        <a:p>
          <a:r>
            <a:rPr lang="en-US" baseline="0" dirty="0"/>
            <a:t>Do your research on what is offered in the schools in your area.  For example, if ABC Elementary School is offering an innovative program but only children zoned for that school can participate then that is a need.  More children interested than the district can support.  This requires real numbers.  </a:t>
          </a:r>
          <a:endParaRPr lang="en-US" dirty="0"/>
        </a:p>
      </dgm:t>
    </dgm:pt>
    <dgm:pt modelId="{91F70557-C00C-4B21-8433-695ED2340611}" type="parTrans" cxnId="{2752919D-4DBC-472A-A9AF-D524EE297CB4}">
      <dgm:prSet/>
      <dgm:spPr/>
      <dgm:t>
        <a:bodyPr/>
        <a:lstStyle/>
        <a:p>
          <a:endParaRPr lang="en-US"/>
        </a:p>
      </dgm:t>
    </dgm:pt>
    <dgm:pt modelId="{09689AD1-5539-4C25-9B51-94EDB78A5783}" type="sibTrans" cxnId="{2752919D-4DBC-472A-A9AF-D524EE297CB4}">
      <dgm:prSet/>
      <dgm:spPr/>
      <dgm:t>
        <a:bodyPr/>
        <a:lstStyle/>
        <a:p>
          <a:endParaRPr lang="en-US"/>
        </a:p>
      </dgm:t>
    </dgm:pt>
    <dgm:pt modelId="{BDC2B151-08AE-48C7-9FAD-24D89B4BF809}">
      <dgm:prSet/>
      <dgm:spPr/>
      <dgm:t>
        <a:bodyPr/>
        <a:lstStyle/>
        <a:p>
          <a:r>
            <a:rPr lang="en-US" baseline="0" dirty="0"/>
            <a:t>Data can be in many forms, it just needs to document your stated need.</a:t>
          </a:r>
          <a:endParaRPr lang="en-US" dirty="0"/>
        </a:p>
      </dgm:t>
    </dgm:pt>
    <dgm:pt modelId="{A4A5D653-94B3-43AD-8092-74CC07B7956B}" type="parTrans" cxnId="{22E68148-ECCF-4AB3-BBFB-71F352A583B8}">
      <dgm:prSet/>
      <dgm:spPr/>
      <dgm:t>
        <a:bodyPr/>
        <a:lstStyle/>
        <a:p>
          <a:endParaRPr lang="en-US"/>
        </a:p>
      </dgm:t>
    </dgm:pt>
    <dgm:pt modelId="{5271D021-709C-49D3-B62C-AE3A428F1CA5}" type="sibTrans" cxnId="{22E68148-ECCF-4AB3-BBFB-71F352A583B8}">
      <dgm:prSet/>
      <dgm:spPr/>
      <dgm:t>
        <a:bodyPr/>
        <a:lstStyle/>
        <a:p>
          <a:endParaRPr lang="en-US"/>
        </a:p>
      </dgm:t>
    </dgm:pt>
    <dgm:pt modelId="{D1BAA429-6B9F-43D1-A823-591BE70DE10B}" type="pres">
      <dgm:prSet presAssocID="{FCDE4277-047D-4069-BB48-BF39D837B74F}" presName="root" presStyleCnt="0">
        <dgm:presLayoutVars>
          <dgm:dir/>
          <dgm:resizeHandles val="exact"/>
        </dgm:presLayoutVars>
      </dgm:prSet>
      <dgm:spPr/>
    </dgm:pt>
    <dgm:pt modelId="{E3778C7C-CCD2-47E2-9A4D-F800324B5724}" type="pres">
      <dgm:prSet presAssocID="{AD0FF447-7852-43F7-985F-79F2A019708D}" presName="compNode" presStyleCnt="0"/>
      <dgm:spPr/>
    </dgm:pt>
    <dgm:pt modelId="{883F27E4-318D-4D1A-85DF-BCADA798C808}" type="pres">
      <dgm:prSet presAssocID="{AD0FF447-7852-43F7-985F-79F2A019708D}" presName="bgRect" presStyleLbl="bgShp" presStyleIdx="0" presStyleCnt="3"/>
      <dgm:spPr/>
    </dgm:pt>
    <dgm:pt modelId="{26B82227-6680-4BFD-928D-DE963ADB9F2D}" type="pres">
      <dgm:prSet presAssocID="{AD0FF447-7852-43F7-985F-79F2A019708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tabase"/>
        </a:ext>
      </dgm:extLst>
    </dgm:pt>
    <dgm:pt modelId="{50A0F2CE-C264-4268-8CA2-142B8744CBA9}" type="pres">
      <dgm:prSet presAssocID="{AD0FF447-7852-43F7-985F-79F2A019708D}" presName="spaceRect" presStyleCnt="0"/>
      <dgm:spPr/>
    </dgm:pt>
    <dgm:pt modelId="{15BEEBD2-D952-4BBC-B2D2-0AE23220BEB3}" type="pres">
      <dgm:prSet presAssocID="{AD0FF447-7852-43F7-985F-79F2A019708D}" presName="parTx" presStyleLbl="revTx" presStyleIdx="0" presStyleCnt="3">
        <dgm:presLayoutVars>
          <dgm:chMax val="0"/>
          <dgm:chPref val="0"/>
        </dgm:presLayoutVars>
      </dgm:prSet>
      <dgm:spPr/>
    </dgm:pt>
    <dgm:pt modelId="{3BDD2D31-29CB-4EBE-AD2A-74534FC33431}" type="pres">
      <dgm:prSet presAssocID="{9651B88B-C7A8-49A7-B4E3-F5D8123B7E16}" presName="sibTrans" presStyleCnt="0"/>
      <dgm:spPr/>
    </dgm:pt>
    <dgm:pt modelId="{79FB6BD7-C8DC-4FFC-A730-34D79564EBCA}" type="pres">
      <dgm:prSet presAssocID="{3E6D3D7F-1562-421A-BD6B-7D5575522E61}" presName="compNode" presStyleCnt="0"/>
      <dgm:spPr/>
    </dgm:pt>
    <dgm:pt modelId="{E0563121-F95E-4D79-B5A8-65D3A9A25791}" type="pres">
      <dgm:prSet presAssocID="{3E6D3D7F-1562-421A-BD6B-7D5575522E61}" presName="bgRect" presStyleLbl="bgShp" presStyleIdx="1" presStyleCnt="3"/>
      <dgm:spPr/>
    </dgm:pt>
    <dgm:pt modelId="{6B84C1A6-6562-4A6A-A66A-4FC2707859FD}" type="pres">
      <dgm:prSet presAssocID="{3E6D3D7F-1562-421A-BD6B-7D5575522E6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hoolhouse"/>
        </a:ext>
      </dgm:extLst>
    </dgm:pt>
    <dgm:pt modelId="{BDA44A6D-73D2-4CF2-A5AA-1CEE54A91511}" type="pres">
      <dgm:prSet presAssocID="{3E6D3D7F-1562-421A-BD6B-7D5575522E61}" presName="spaceRect" presStyleCnt="0"/>
      <dgm:spPr/>
    </dgm:pt>
    <dgm:pt modelId="{34729E93-B9FA-469C-AD00-B3525E082A7E}" type="pres">
      <dgm:prSet presAssocID="{3E6D3D7F-1562-421A-BD6B-7D5575522E61}" presName="parTx" presStyleLbl="revTx" presStyleIdx="1" presStyleCnt="3">
        <dgm:presLayoutVars>
          <dgm:chMax val="0"/>
          <dgm:chPref val="0"/>
        </dgm:presLayoutVars>
      </dgm:prSet>
      <dgm:spPr/>
    </dgm:pt>
    <dgm:pt modelId="{7E1F52D8-CC0C-4C8D-AAB3-2D936AC3AA16}" type="pres">
      <dgm:prSet presAssocID="{09689AD1-5539-4C25-9B51-94EDB78A5783}" presName="sibTrans" presStyleCnt="0"/>
      <dgm:spPr/>
    </dgm:pt>
    <dgm:pt modelId="{D46AFDC5-B98B-4269-8EB3-6D68FF3F4AD1}" type="pres">
      <dgm:prSet presAssocID="{BDC2B151-08AE-48C7-9FAD-24D89B4BF809}" presName="compNode" presStyleCnt="0"/>
      <dgm:spPr/>
    </dgm:pt>
    <dgm:pt modelId="{CBAE8B9A-D046-44F8-8809-68BDADC20D16}" type="pres">
      <dgm:prSet presAssocID="{BDC2B151-08AE-48C7-9FAD-24D89B4BF809}" presName="bgRect" presStyleLbl="bgShp" presStyleIdx="2" presStyleCnt="3"/>
      <dgm:spPr/>
    </dgm:pt>
    <dgm:pt modelId="{16697A63-16D1-42B0-A07C-5A661DC60E5C}" type="pres">
      <dgm:prSet presAssocID="{BDC2B151-08AE-48C7-9FAD-24D89B4BF80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ument"/>
        </a:ext>
      </dgm:extLst>
    </dgm:pt>
    <dgm:pt modelId="{901D81D5-B911-499C-BB61-2C05196CCE5C}" type="pres">
      <dgm:prSet presAssocID="{BDC2B151-08AE-48C7-9FAD-24D89B4BF809}" presName="spaceRect" presStyleCnt="0"/>
      <dgm:spPr/>
    </dgm:pt>
    <dgm:pt modelId="{7678A2FE-37FF-4AAB-89A4-059FA49D6FF1}" type="pres">
      <dgm:prSet presAssocID="{BDC2B151-08AE-48C7-9FAD-24D89B4BF809}" presName="parTx" presStyleLbl="revTx" presStyleIdx="2" presStyleCnt="3">
        <dgm:presLayoutVars>
          <dgm:chMax val="0"/>
          <dgm:chPref val="0"/>
        </dgm:presLayoutVars>
      </dgm:prSet>
      <dgm:spPr/>
    </dgm:pt>
  </dgm:ptLst>
  <dgm:cxnLst>
    <dgm:cxn modelId="{54BB003A-FA05-4534-A87B-32F01FF7DC1A}" srcId="{FCDE4277-047D-4069-BB48-BF39D837B74F}" destId="{AD0FF447-7852-43F7-985F-79F2A019708D}" srcOrd="0" destOrd="0" parTransId="{F5BFB389-0AC9-43E2-8A8A-3C776976EF4C}" sibTransId="{9651B88B-C7A8-49A7-B4E3-F5D8123B7E16}"/>
    <dgm:cxn modelId="{22E68148-ECCF-4AB3-BBFB-71F352A583B8}" srcId="{FCDE4277-047D-4069-BB48-BF39D837B74F}" destId="{BDC2B151-08AE-48C7-9FAD-24D89B4BF809}" srcOrd="2" destOrd="0" parTransId="{A4A5D653-94B3-43AD-8092-74CC07B7956B}" sibTransId="{5271D021-709C-49D3-B62C-AE3A428F1CA5}"/>
    <dgm:cxn modelId="{38528272-D8B4-4148-A844-8CCA0D2CDD2F}" type="presOf" srcId="{3E6D3D7F-1562-421A-BD6B-7D5575522E61}" destId="{34729E93-B9FA-469C-AD00-B3525E082A7E}" srcOrd="0" destOrd="0" presId="urn:microsoft.com/office/officeart/2018/2/layout/IconVerticalSolidList"/>
    <dgm:cxn modelId="{39CF259D-9FCE-48D8-82CE-DBD3E975B831}" type="presOf" srcId="{FCDE4277-047D-4069-BB48-BF39D837B74F}" destId="{D1BAA429-6B9F-43D1-A823-591BE70DE10B}" srcOrd="0" destOrd="0" presId="urn:microsoft.com/office/officeart/2018/2/layout/IconVerticalSolidList"/>
    <dgm:cxn modelId="{2752919D-4DBC-472A-A9AF-D524EE297CB4}" srcId="{FCDE4277-047D-4069-BB48-BF39D837B74F}" destId="{3E6D3D7F-1562-421A-BD6B-7D5575522E61}" srcOrd="1" destOrd="0" parTransId="{91F70557-C00C-4B21-8433-695ED2340611}" sibTransId="{09689AD1-5539-4C25-9B51-94EDB78A5783}"/>
    <dgm:cxn modelId="{63E5A2B5-FA10-4C01-9A1B-B11DFCA503FF}" type="presOf" srcId="{AD0FF447-7852-43F7-985F-79F2A019708D}" destId="{15BEEBD2-D952-4BBC-B2D2-0AE23220BEB3}" srcOrd="0" destOrd="0" presId="urn:microsoft.com/office/officeart/2018/2/layout/IconVerticalSolidList"/>
    <dgm:cxn modelId="{85464DEE-DA44-4717-9155-2DE398B374F4}" type="presOf" srcId="{BDC2B151-08AE-48C7-9FAD-24D89B4BF809}" destId="{7678A2FE-37FF-4AAB-89A4-059FA49D6FF1}" srcOrd="0" destOrd="0" presId="urn:microsoft.com/office/officeart/2018/2/layout/IconVerticalSolidList"/>
    <dgm:cxn modelId="{2A6FE7EA-C655-4C74-9536-C7BBED58F4C4}" type="presParOf" srcId="{D1BAA429-6B9F-43D1-A823-591BE70DE10B}" destId="{E3778C7C-CCD2-47E2-9A4D-F800324B5724}" srcOrd="0" destOrd="0" presId="urn:microsoft.com/office/officeart/2018/2/layout/IconVerticalSolidList"/>
    <dgm:cxn modelId="{B6AD4B12-63AC-450B-A182-7E6FE61FAD96}" type="presParOf" srcId="{E3778C7C-CCD2-47E2-9A4D-F800324B5724}" destId="{883F27E4-318D-4D1A-85DF-BCADA798C808}" srcOrd="0" destOrd="0" presId="urn:microsoft.com/office/officeart/2018/2/layout/IconVerticalSolidList"/>
    <dgm:cxn modelId="{5CEFE275-7128-4CDC-91C1-E17E0A4A7932}" type="presParOf" srcId="{E3778C7C-CCD2-47E2-9A4D-F800324B5724}" destId="{26B82227-6680-4BFD-928D-DE963ADB9F2D}" srcOrd="1" destOrd="0" presId="urn:microsoft.com/office/officeart/2018/2/layout/IconVerticalSolidList"/>
    <dgm:cxn modelId="{606D1ED6-179E-48F3-8E13-F3FE67640488}" type="presParOf" srcId="{E3778C7C-CCD2-47E2-9A4D-F800324B5724}" destId="{50A0F2CE-C264-4268-8CA2-142B8744CBA9}" srcOrd="2" destOrd="0" presId="urn:microsoft.com/office/officeart/2018/2/layout/IconVerticalSolidList"/>
    <dgm:cxn modelId="{E257DAE1-0ECB-442D-ADF4-EBB2D2FF2CCC}" type="presParOf" srcId="{E3778C7C-CCD2-47E2-9A4D-F800324B5724}" destId="{15BEEBD2-D952-4BBC-B2D2-0AE23220BEB3}" srcOrd="3" destOrd="0" presId="urn:microsoft.com/office/officeart/2018/2/layout/IconVerticalSolidList"/>
    <dgm:cxn modelId="{F21DCDCC-D58E-4A52-8C78-A4DEB532D0A7}" type="presParOf" srcId="{D1BAA429-6B9F-43D1-A823-591BE70DE10B}" destId="{3BDD2D31-29CB-4EBE-AD2A-74534FC33431}" srcOrd="1" destOrd="0" presId="urn:microsoft.com/office/officeart/2018/2/layout/IconVerticalSolidList"/>
    <dgm:cxn modelId="{773F9A40-BE01-40CE-957E-585E8E221FAB}" type="presParOf" srcId="{D1BAA429-6B9F-43D1-A823-591BE70DE10B}" destId="{79FB6BD7-C8DC-4FFC-A730-34D79564EBCA}" srcOrd="2" destOrd="0" presId="urn:microsoft.com/office/officeart/2018/2/layout/IconVerticalSolidList"/>
    <dgm:cxn modelId="{7BF74556-E46B-40E9-BF5E-715BE83E4FF3}" type="presParOf" srcId="{79FB6BD7-C8DC-4FFC-A730-34D79564EBCA}" destId="{E0563121-F95E-4D79-B5A8-65D3A9A25791}" srcOrd="0" destOrd="0" presId="urn:microsoft.com/office/officeart/2018/2/layout/IconVerticalSolidList"/>
    <dgm:cxn modelId="{EB4FEFAF-C234-44EA-BDED-7F214C072992}" type="presParOf" srcId="{79FB6BD7-C8DC-4FFC-A730-34D79564EBCA}" destId="{6B84C1A6-6562-4A6A-A66A-4FC2707859FD}" srcOrd="1" destOrd="0" presId="urn:microsoft.com/office/officeart/2018/2/layout/IconVerticalSolidList"/>
    <dgm:cxn modelId="{B070151E-B70F-4AB1-968B-BBFA509D15C1}" type="presParOf" srcId="{79FB6BD7-C8DC-4FFC-A730-34D79564EBCA}" destId="{BDA44A6D-73D2-4CF2-A5AA-1CEE54A91511}" srcOrd="2" destOrd="0" presId="urn:microsoft.com/office/officeart/2018/2/layout/IconVerticalSolidList"/>
    <dgm:cxn modelId="{896ACC02-EBC0-49BA-BC14-BD7D5D42CCEC}" type="presParOf" srcId="{79FB6BD7-C8DC-4FFC-A730-34D79564EBCA}" destId="{34729E93-B9FA-469C-AD00-B3525E082A7E}" srcOrd="3" destOrd="0" presId="urn:microsoft.com/office/officeart/2018/2/layout/IconVerticalSolidList"/>
    <dgm:cxn modelId="{DEA1F112-A2DD-4984-8536-202CF9D8C483}" type="presParOf" srcId="{D1BAA429-6B9F-43D1-A823-591BE70DE10B}" destId="{7E1F52D8-CC0C-4C8D-AAB3-2D936AC3AA16}" srcOrd="3" destOrd="0" presId="urn:microsoft.com/office/officeart/2018/2/layout/IconVerticalSolidList"/>
    <dgm:cxn modelId="{3B61F1E8-9BDB-4311-A508-38CEF54D2099}" type="presParOf" srcId="{D1BAA429-6B9F-43D1-A823-591BE70DE10B}" destId="{D46AFDC5-B98B-4269-8EB3-6D68FF3F4AD1}" srcOrd="4" destOrd="0" presId="urn:microsoft.com/office/officeart/2018/2/layout/IconVerticalSolidList"/>
    <dgm:cxn modelId="{2936B726-4862-4955-8357-26B928355B4C}" type="presParOf" srcId="{D46AFDC5-B98B-4269-8EB3-6D68FF3F4AD1}" destId="{CBAE8B9A-D046-44F8-8809-68BDADC20D16}" srcOrd="0" destOrd="0" presId="urn:microsoft.com/office/officeart/2018/2/layout/IconVerticalSolidList"/>
    <dgm:cxn modelId="{01170469-79C9-4AF5-A322-BC4600C8B1CC}" type="presParOf" srcId="{D46AFDC5-B98B-4269-8EB3-6D68FF3F4AD1}" destId="{16697A63-16D1-42B0-A07C-5A661DC60E5C}" srcOrd="1" destOrd="0" presId="urn:microsoft.com/office/officeart/2018/2/layout/IconVerticalSolidList"/>
    <dgm:cxn modelId="{AD33D44B-85A9-49A2-93A0-181D1DADABAB}" type="presParOf" srcId="{D46AFDC5-B98B-4269-8EB3-6D68FF3F4AD1}" destId="{901D81D5-B911-499C-BB61-2C05196CCE5C}" srcOrd="2" destOrd="0" presId="urn:microsoft.com/office/officeart/2018/2/layout/IconVerticalSolidList"/>
    <dgm:cxn modelId="{991F3531-7263-4F7D-ABD5-7396E7DD3A82}" type="presParOf" srcId="{D46AFDC5-B98B-4269-8EB3-6D68FF3F4AD1}" destId="{7678A2FE-37FF-4AAB-89A4-059FA49D6FF1}"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207973-CC80-4D59-9D73-05878A166CFC}"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5B492C0C-8B5E-410D-A3BE-2D4E10B88F65}">
      <dgm:prSet/>
      <dgm:spPr/>
      <dgm:t>
        <a:bodyPr/>
        <a:lstStyle/>
        <a:p>
          <a:r>
            <a:rPr lang="en-US"/>
            <a:t>Chamber of Commerce</a:t>
          </a:r>
        </a:p>
      </dgm:t>
    </dgm:pt>
    <dgm:pt modelId="{AF54A81E-73F4-44B5-A032-188922743E1C}" type="parTrans" cxnId="{A16ACB4B-5C5C-4C83-8D3D-F138D3EDD7F2}">
      <dgm:prSet/>
      <dgm:spPr/>
      <dgm:t>
        <a:bodyPr/>
        <a:lstStyle/>
        <a:p>
          <a:endParaRPr lang="en-US"/>
        </a:p>
      </dgm:t>
    </dgm:pt>
    <dgm:pt modelId="{0D1E972F-7D73-4018-8A5A-78A1D916C54E}" type="sibTrans" cxnId="{A16ACB4B-5C5C-4C83-8D3D-F138D3EDD7F2}">
      <dgm:prSet/>
      <dgm:spPr/>
      <dgm:t>
        <a:bodyPr/>
        <a:lstStyle/>
        <a:p>
          <a:endParaRPr lang="en-US"/>
        </a:p>
      </dgm:t>
    </dgm:pt>
    <dgm:pt modelId="{9167D284-B5C2-4C2B-B712-6E6958A67EDC}">
      <dgm:prSet/>
      <dgm:spPr/>
      <dgm:t>
        <a:bodyPr/>
        <a:lstStyle/>
        <a:p>
          <a:r>
            <a:rPr lang="en-US"/>
            <a:t>Sherriff's Department</a:t>
          </a:r>
        </a:p>
      </dgm:t>
    </dgm:pt>
    <dgm:pt modelId="{D693C1E7-6B0D-49F8-B21C-9CBE33F708C6}" type="parTrans" cxnId="{016B36BF-5B38-4F25-A254-864267460DCD}">
      <dgm:prSet/>
      <dgm:spPr/>
      <dgm:t>
        <a:bodyPr/>
        <a:lstStyle/>
        <a:p>
          <a:endParaRPr lang="en-US"/>
        </a:p>
      </dgm:t>
    </dgm:pt>
    <dgm:pt modelId="{4A142A25-7E8D-4F09-907F-AB2437593720}" type="sibTrans" cxnId="{016B36BF-5B38-4F25-A254-864267460DCD}">
      <dgm:prSet/>
      <dgm:spPr/>
      <dgm:t>
        <a:bodyPr/>
        <a:lstStyle/>
        <a:p>
          <a:endParaRPr lang="en-US"/>
        </a:p>
      </dgm:t>
    </dgm:pt>
    <dgm:pt modelId="{36A2517D-956B-41F7-BF4E-FD34B9516CC9}">
      <dgm:prSet/>
      <dgm:spPr/>
      <dgm:t>
        <a:bodyPr/>
        <a:lstStyle/>
        <a:p>
          <a:r>
            <a:rPr lang="en-US"/>
            <a:t>United Way</a:t>
          </a:r>
        </a:p>
      </dgm:t>
    </dgm:pt>
    <dgm:pt modelId="{6506160D-57D4-4DF4-9EB0-4207B3779F9A}" type="parTrans" cxnId="{242E8071-D352-439E-BF50-AE3B1192D561}">
      <dgm:prSet/>
      <dgm:spPr/>
      <dgm:t>
        <a:bodyPr/>
        <a:lstStyle/>
        <a:p>
          <a:endParaRPr lang="en-US"/>
        </a:p>
      </dgm:t>
    </dgm:pt>
    <dgm:pt modelId="{D9E4C7B6-3418-4235-A414-310149EC73F1}" type="sibTrans" cxnId="{242E8071-D352-439E-BF50-AE3B1192D561}">
      <dgm:prSet/>
      <dgm:spPr/>
      <dgm:t>
        <a:bodyPr/>
        <a:lstStyle/>
        <a:p>
          <a:endParaRPr lang="en-US"/>
        </a:p>
      </dgm:t>
    </dgm:pt>
    <dgm:pt modelId="{29C2A261-AD45-44DC-ABE7-9339BF42B0A0}">
      <dgm:prSet/>
      <dgm:spPr/>
      <dgm:t>
        <a:bodyPr/>
        <a:lstStyle/>
        <a:p>
          <a:r>
            <a:rPr lang="en-US"/>
            <a:t>Colleges and Universities</a:t>
          </a:r>
        </a:p>
      </dgm:t>
    </dgm:pt>
    <dgm:pt modelId="{30056A3D-88C0-4FE4-BADB-2AD144E823DC}" type="parTrans" cxnId="{2CB9D9D9-F843-465A-AD2F-954886380666}">
      <dgm:prSet/>
      <dgm:spPr/>
      <dgm:t>
        <a:bodyPr/>
        <a:lstStyle/>
        <a:p>
          <a:endParaRPr lang="en-US"/>
        </a:p>
      </dgm:t>
    </dgm:pt>
    <dgm:pt modelId="{FE5BF4B9-7BF7-46A4-A1AC-01B4CF7EA69A}" type="sibTrans" cxnId="{2CB9D9D9-F843-465A-AD2F-954886380666}">
      <dgm:prSet/>
      <dgm:spPr/>
      <dgm:t>
        <a:bodyPr/>
        <a:lstStyle/>
        <a:p>
          <a:endParaRPr lang="en-US"/>
        </a:p>
      </dgm:t>
    </dgm:pt>
    <dgm:pt modelId="{7AFA4EE1-6BD8-4346-B4E0-69DFEB80EB01}">
      <dgm:prSet/>
      <dgm:spPr/>
      <dgm:t>
        <a:bodyPr/>
        <a:lstStyle/>
        <a:p>
          <a:r>
            <a:rPr lang="en-US"/>
            <a:t>Census</a:t>
          </a:r>
        </a:p>
      </dgm:t>
    </dgm:pt>
    <dgm:pt modelId="{0D201827-3A97-4586-AA15-6674C9B860C3}" type="parTrans" cxnId="{5F7B56B6-2C54-4AEB-9FB4-71D05147661C}">
      <dgm:prSet/>
      <dgm:spPr/>
      <dgm:t>
        <a:bodyPr/>
        <a:lstStyle/>
        <a:p>
          <a:endParaRPr lang="en-US"/>
        </a:p>
      </dgm:t>
    </dgm:pt>
    <dgm:pt modelId="{2B53C984-887A-47E1-9B49-6682D4C9E90E}" type="sibTrans" cxnId="{5F7B56B6-2C54-4AEB-9FB4-71D05147661C}">
      <dgm:prSet/>
      <dgm:spPr/>
      <dgm:t>
        <a:bodyPr/>
        <a:lstStyle/>
        <a:p>
          <a:endParaRPr lang="en-US"/>
        </a:p>
      </dgm:t>
    </dgm:pt>
    <dgm:pt modelId="{7C49DB56-C7B3-4451-BFEE-39CE8F0AAF39}">
      <dgm:prSet/>
      <dgm:spPr/>
      <dgm:t>
        <a:bodyPr/>
        <a:lstStyle/>
        <a:p>
          <a:r>
            <a:rPr lang="en-US"/>
            <a:t>County Government</a:t>
          </a:r>
        </a:p>
      </dgm:t>
    </dgm:pt>
    <dgm:pt modelId="{E35A8A93-8FEE-4091-B65C-9AE1CB93DB16}" type="parTrans" cxnId="{B075FC8E-917E-423C-8954-0F1FDDAB5D33}">
      <dgm:prSet/>
      <dgm:spPr/>
      <dgm:t>
        <a:bodyPr/>
        <a:lstStyle/>
        <a:p>
          <a:endParaRPr lang="en-US"/>
        </a:p>
      </dgm:t>
    </dgm:pt>
    <dgm:pt modelId="{D0D226DD-38CF-4E39-BD64-954F1E190B5E}" type="sibTrans" cxnId="{B075FC8E-917E-423C-8954-0F1FDDAB5D33}">
      <dgm:prSet/>
      <dgm:spPr/>
      <dgm:t>
        <a:bodyPr/>
        <a:lstStyle/>
        <a:p>
          <a:endParaRPr lang="en-US"/>
        </a:p>
      </dgm:t>
    </dgm:pt>
    <dgm:pt modelId="{24B1A1AA-36CD-4636-8CCE-1C7BCC2BDC11}" type="pres">
      <dgm:prSet presAssocID="{D2207973-CC80-4D59-9D73-05878A166CFC}" presName="diagram" presStyleCnt="0">
        <dgm:presLayoutVars>
          <dgm:dir/>
          <dgm:resizeHandles val="exact"/>
        </dgm:presLayoutVars>
      </dgm:prSet>
      <dgm:spPr/>
    </dgm:pt>
    <dgm:pt modelId="{A507A2B4-4FD7-46D1-8811-FFCDC096E837}" type="pres">
      <dgm:prSet presAssocID="{5B492C0C-8B5E-410D-A3BE-2D4E10B88F65}" presName="node" presStyleLbl="node1" presStyleIdx="0" presStyleCnt="6">
        <dgm:presLayoutVars>
          <dgm:bulletEnabled val="1"/>
        </dgm:presLayoutVars>
      </dgm:prSet>
      <dgm:spPr/>
    </dgm:pt>
    <dgm:pt modelId="{5A154BB4-F26D-45DC-ACDE-71E56BB7AC3D}" type="pres">
      <dgm:prSet presAssocID="{0D1E972F-7D73-4018-8A5A-78A1D916C54E}" presName="sibTrans" presStyleCnt="0"/>
      <dgm:spPr/>
    </dgm:pt>
    <dgm:pt modelId="{3A697286-5B81-4115-A6F0-5CD5F0F36808}" type="pres">
      <dgm:prSet presAssocID="{9167D284-B5C2-4C2B-B712-6E6958A67EDC}" presName="node" presStyleLbl="node1" presStyleIdx="1" presStyleCnt="6">
        <dgm:presLayoutVars>
          <dgm:bulletEnabled val="1"/>
        </dgm:presLayoutVars>
      </dgm:prSet>
      <dgm:spPr/>
    </dgm:pt>
    <dgm:pt modelId="{8DA02DDC-B5C4-4C46-83E8-86E4ECD55A7E}" type="pres">
      <dgm:prSet presAssocID="{4A142A25-7E8D-4F09-907F-AB2437593720}" presName="sibTrans" presStyleCnt="0"/>
      <dgm:spPr/>
    </dgm:pt>
    <dgm:pt modelId="{7AF2B7EB-E427-4F39-BD82-94977126078F}" type="pres">
      <dgm:prSet presAssocID="{36A2517D-956B-41F7-BF4E-FD34B9516CC9}" presName="node" presStyleLbl="node1" presStyleIdx="2" presStyleCnt="6">
        <dgm:presLayoutVars>
          <dgm:bulletEnabled val="1"/>
        </dgm:presLayoutVars>
      </dgm:prSet>
      <dgm:spPr/>
    </dgm:pt>
    <dgm:pt modelId="{ED20EEB2-BE4A-4020-88D8-340BC3778739}" type="pres">
      <dgm:prSet presAssocID="{D9E4C7B6-3418-4235-A414-310149EC73F1}" presName="sibTrans" presStyleCnt="0"/>
      <dgm:spPr/>
    </dgm:pt>
    <dgm:pt modelId="{2D66A7B7-1EFC-46EB-B07A-9808A5E88820}" type="pres">
      <dgm:prSet presAssocID="{29C2A261-AD45-44DC-ABE7-9339BF42B0A0}" presName="node" presStyleLbl="node1" presStyleIdx="3" presStyleCnt="6">
        <dgm:presLayoutVars>
          <dgm:bulletEnabled val="1"/>
        </dgm:presLayoutVars>
      </dgm:prSet>
      <dgm:spPr/>
    </dgm:pt>
    <dgm:pt modelId="{51A19026-08D3-4C27-94C3-C671636284C6}" type="pres">
      <dgm:prSet presAssocID="{FE5BF4B9-7BF7-46A4-A1AC-01B4CF7EA69A}" presName="sibTrans" presStyleCnt="0"/>
      <dgm:spPr/>
    </dgm:pt>
    <dgm:pt modelId="{1A120209-74EB-4750-A9C6-F387B2BAF859}" type="pres">
      <dgm:prSet presAssocID="{7AFA4EE1-6BD8-4346-B4E0-69DFEB80EB01}" presName="node" presStyleLbl="node1" presStyleIdx="4" presStyleCnt="6">
        <dgm:presLayoutVars>
          <dgm:bulletEnabled val="1"/>
        </dgm:presLayoutVars>
      </dgm:prSet>
      <dgm:spPr/>
    </dgm:pt>
    <dgm:pt modelId="{687B3DE5-F945-4B43-B609-F26592CC0FB4}" type="pres">
      <dgm:prSet presAssocID="{2B53C984-887A-47E1-9B49-6682D4C9E90E}" presName="sibTrans" presStyleCnt="0"/>
      <dgm:spPr/>
    </dgm:pt>
    <dgm:pt modelId="{3F0B59A4-FE89-4E8E-AF65-96748ECE9336}" type="pres">
      <dgm:prSet presAssocID="{7C49DB56-C7B3-4451-BFEE-39CE8F0AAF39}" presName="node" presStyleLbl="node1" presStyleIdx="5" presStyleCnt="6">
        <dgm:presLayoutVars>
          <dgm:bulletEnabled val="1"/>
        </dgm:presLayoutVars>
      </dgm:prSet>
      <dgm:spPr/>
    </dgm:pt>
  </dgm:ptLst>
  <dgm:cxnLst>
    <dgm:cxn modelId="{F144A11F-619C-4C85-9927-72D54A9B5CE0}" type="presOf" srcId="{7AFA4EE1-6BD8-4346-B4E0-69DFEB80EB01}" destId="{1A120209-74EB-4750-A9C6-F387B2BAF859}" srcOrd="0" destOrd="0" presId="urn:microsoft.com/office/officeart/2005/8/layout/default"/>
    <dgm:cxn modelId="{5D56D367-E0D1-441F-80D5-7CF0222EDB97}" type="presOf" srcId="{29C2A261-AD45-44DC-ABE7-9339BF42B0A0}" destId="{2D66A7B7-1EFC-46EB-B07A-9808A5E88820}" srcOrd="0" destOrd="0" presId="urn:microsoft.com/office/officeart/2005/8/layout/default"/>
    <dgm:cxn modelId="{A16ACB4B-5C5C-4C83-8D3D-F138D3EDD7F2}" srcId="{D2207973-CC80-4D59-9D73-05878A166CFC}" destId="{5B492C0C-8B5E-410D-A3BE-2D4E10B88F65}" srcOrd="0" destOrd="0" parTransId="{AF54A81E-73F4-44B5-A032-188922743E1C}" sibTransId="{0D1E972F-7D73-4018-8A5A-78A1D916C54E}"/>
    <dgm:cxn modelId="{064B044F-4B04-4AA9-A2E5-F4156F6BD821}" type="presOf" srcId="{9167D284-B5C2-4C2B-B712-6E6958A67EDC}" destId="{3A697286-5B81-4115-A6F0-5CD5F0F36808}" srcOrd="0" destOrd="0" presId="urn:microsoft.com/office/officeart/2005/8/layout/default"/>
    <dgm:cxn modelId="{242E8071-D352-439E-BF50-AE3B1192D561}" srcId="{D2207973-CC80-4D59-9D73-05878A166CFC}" destId="{36A2517D-956B-41F7-BF4E-FD34B9516CC9}" srcOrd="2" destOrd="0" parTransId="{6506160D-57D4-4DF4-9EB0-4207B3779F9A}" sibTransId="{D9E4C7B6-3418-4235-A414-310149EC73F1}"/>
    <dgm:cxn modelId="{56CB0857-84C8-4520-AFD2-20D6CF1B55AF}" type="presOf" srcId="{7C49DB56-C7B3-4451-BFEE-39CE8F0AAF39}" destId="{3F0B59A4-FE89-4E8E-AF65-96748ECE9336}" srcOrd="0" destOrd="0" presId="urn:microsoft.com/office/officeart/2005/8/layout/default"/>
    <dgm:cxn modelId="{B64CF279-BBBB-4D62-BA5D-2CC980AA14FE}" type="presOf" srcId="{D2207973-CC80-4D59-9D73-05878A166CFC}" destId="{24B1A1AA-36CD-4636-8CCE-1C7BCC2BDC11}" srcOrd="0" destOrd="0" presId="urn:microsoft.com/office/officeart/2005/8/layout/default"/>
    <dgm:cxn modelId="{B075FC8E-917E-423C-8954-0F1FDDAB5D33}" srcId="{D2207973-CC80-4D59-9D73-05878A166CFC}" destId="{7C49DB56-C7B3-4451-BFEE-39CE8F0AAF39}" srcOrd="5" destOrd="0" parTransId="{E35A8A93-8FEE-4091-B65C-9AE1CB93DB16}" sibTransId="{D0D226DD-38CF-4E39-BD64-954F1E190B5E}"/>
    <dgm:cxn modelId="{5F7B56B6-2C54-4AEB-9FB4-71D05147661C}" srcId="{D2207973-CC80-4D59-9D73-05878A166CFC}" destId="{7AFA4EE1-6BD8-4346-B4E0-69DFEB80EB01}" srcOrd="4" destOrd="0" parTransId="{0D201827-3A97-4586-AA15-6674C9B860C3}" sibTransId="{2B53C984-887A-47E1-9B49-6682D4C9E90E}"/>
    <dgm:cxn modelId="{016B36BF-5B38-4F25-A254-864267460DCD}" srcId="{D2207973-CC80-4D59-9D73-05878A166CFC}" destId="{9167D284-B5C2-4C2B-B712-6E6958A67EDC}" srcOrd="1" destOrd="0" parTransId="{D693C1E7-6B0D-49F8-B21C-9CBE33F708C6}" sibTransId="{4A142A25-7E8D-4F09-907F-AB2437593720}"/>
    <dgm:cxn modelId="{2CB9D9D9-F843-465A-AD2F-954886380666}" srcId="{D2207973-CC80-4D59-9D73-05878A166CFC}" destId="{29C2A261-AD45-44DC-ABE7-9339BF42B0A0}" srcOrd="3" destOrd="0" parTransId="{30056A3D-88C0-4FE4-BADB-2AD144E823DC}" sibTransId="{FE5BF4B9-7BF7-46A4-A1AC-01B4CF7EA69A}"/>
    <dgm:cxn modelId="{4AF237E1-28F1-49FA-9947-E890D1426C81}" type="presOf" srcId="{36A2517D-956B-41F7-BF4E-FD34B9516CC9}" destId="{7AF2B7EB-E427-4F39-BD82-94977126078F}" srcOrd="0" destOrd="0" presId="urn:microsoft.com/office/officeart/2005/8/layout/default"/>
    <dgm:cxn modelId="{EFAFE4FF-DEAC-4B4F-9539-C2EFFF8A1DF1}" type="presOf" srcId="{5B492C0C-8B5E-410D-A3BE-2D4E10B88F65}" destId="{A507A2B4-4FD7-46D1-8811-FFCDC096E837}" srcOrd="0" destOrd="0" presId="urn:microsoft.com/office/officeart/2005/8/layout/default"/>
    <dgm:cxn modelId="{B4443ECF-B76A-4195-B99D-8760469DEADF}" type="presParOf" srcId="{24B1A1AA-36CD-4636-8CCE-1C7BCC2BDC11}" destId="{A507A2B4-4FD7-46D1-8811-FFCDC096E837}" srcOrd="0" destOrd="0" presId="urn:microsoft.com/office/officeart/2005/8/layout/default"/>
    <dgm:cxn modelId="{B3821D3A-467C-492A-B54B-9ADDDE2130CB}" type="presParOf" srcId="{24B1A1AA-36CD-4636-8CCE-1C7BCC2BDC11}" destId="{5A154BB4-F26D-45DC-ACDE-71E56BB7AC3D}" srcOrd="1" destOrd="0" presId="urn:microsoft.com/office/officeart/2005/8/layout/default"/>
    <dgm:cxn modelId="{D1C03497-E8C9-40A3-B55F-3C7C7B2B8979}" type="presParOf" srcId="{24B1A1AA-36CD-4636-8CCE-1C7BCC2BDC11}" destId="{3A697286-5B81-4115-A6F0-5CD5F0F36808}" srcOrd="2" destOrd="0" presId="urn:microsoft.com/office/officeart/2005/8/layout/default"/>
    <dgm:cxn modelId="{C6C17824-2C7B-4CEA-A467-C50A3D883633}" type="presParOf" srcId="{24B1A1AA-36CD-4636-8CCE-1C7BCC2BDC11}" destId="{8DA02DDC-B5C4-4C46-83E8-86E4ECD55A7E}" srcOrd="3" destOrd="0" presId="urn:microsoft.com/office/officeart/2005/8/layout/default"/>
    <dgm:cxn modelId="{D491DC2D-FC66-4A07-96FB-13F7545E0A05}" type="presParOf" srcId="{24B1A1AA-36CD-4636-8CCE-1C7BCC2BDC11}" destId="{7AF2B7EB-E427-4F39-BD82-94977126078F}" srcOrd="4" destOrd="0" presId="urn:microsoft.com/office/officeart/2005/8/layout/default"/>
    <dgm:cxn modelId="{1C7C173F-AEC7-4532-9B48-4DCDC3FCA5A3}" type="presParOf" srcId="{24B1A1AA-36CD-4636-8CCE-1C7BCC2BDC11}" destId="{ED20EEB2-BE4A-4020-88D8-340BC3778739}" srcOrd="5" destOrd="0" presId="urn:microsoft.com/office/officeart/2005/8/layout/default"/>
    <dgm:cxn modelId="{288A9BC8-AD1F-4589-9C97-0FE5615A978E}" type="presParOf" srcId="{24B1A1AA-36CD-4636-8CCE-1C7BCC2BDC11}" destId="{2D66A7B7-1EFC-46EB-B07A-9808A5E88820}" srcOrd="6" destOrd="0" presId="urn:microsoft.com/office/officeart/2005/8/layout/default"/>
    <dgm:cxn modelId="{1DB35DE6-C811-4B6D-8111-FD5DF5CC9CE6}" type="presParOf" srcId="{24B1A1AA-36CD-4636-8CCE-1C7BCC2BDC11}" destId="{51A19026-08D3-4C27-94C3-C671636284C6}" srcOrd="7" destOrd="0" presId="urn:microsoft.com/office/officeart/2005/8/layout/default"/>
    <dgm:cxn modelId="{000A4AD4-9B6D-47D1-841C-99C4F9677DEA}" type="presParOf" srcId="{24B1A1AA-36CD-4636-8CCE-1C7BCC2BDC11}" destId="{1A120209-74EB-4750-A9C6-F387B2BAF859}" srcOrd="8" destOrd="0" presId="urn:microsoft.com/office/officeart/2005/8/layout/default"/>
    <dgm:cxn modelId="{DE9AB888-8C35-4658-A70F-17401BC00964}" type="presParOf" srcId="{24B1A1AA-36CD-4636-8CCE-1C7BCC2BDC11}" destId="{687B3DE5-F945-4B43-B609-F26592CC0FB4}" srcOrd="9" destOrd="0" presId="urn:microsoft.com/office/officeart/2005/8/layout/default"/>
    <dgm:cxn modelId="{C2C9E6FC-06F8-44B4-BF8E-6CF24F374CB2}" type="presParOf" srcId="{24B1A1AA-36CD-4636-8CCE-1C7BCC2BDC11}" destId="{3F0B59A4-FE89-4E8E-AF65-96748ECE9336}"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FA8096-C52A-45FD-ABC1-2EDAEB9F558A}"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006A0B70-4EF7-4A8D-B811-30EB83D2C3FA}">
      <dgm:prSet/>
      <dgm:spPr/>
      <dgm:t>
        <a:bodyPr/>
        <a:lstStyle/>
        <a:p>
          <a:r>
            <a:rPr lang="en-US" dirty="0"/>
            <a:t>Does your curriculum match the population you intend to serve?</a:t>
          </a:r>
        </a:p>
      </dgm:t>
    </dgm:pt>
    <dgm:pt modelId="{7AE083E9-EF31-4F44-866B-19A46AB5F880}" type="parTrans" cxnId="{CDEED124-F862-4165-9697-30E5736D1665}">
      <dgm:prSet/>
      <dgm:spPr/>
      <dgm:t>
        <a:bodyPr/>
        <a:lstStyle/>
        <a:p>
          <a:endParaRPr lang="en-US"/>
        </a:p>
      </dgm:t>
    </dgm:pt>
    <dgm:pt modelId="{C16E1357-56A9-4E84-B42D-E1B9378E5165}" type="sibTrans" cxnId="{CDEED124-F862-4165-9697-30E5736D1665}">
      <dgm:prSet/>
      <dgm:spPr/>
      <dgm:t>
        <a:bodyPr/>
        <a:lstStyle/>
        <a:p>
          <a:endParaRPr lang="en-US"/>
        </a:p>
      </dgm:t>
    </dgm:pt>
    <dgm:pt modelId="{2A014AD3-0827-48E3-B636-25E4359CCD46}">
      <dgm:prSet/>
      <dgm:spPr/>
      <dgm:t>
        <a:bodyPr/>
        <a:lstStyle/>
        <a:p>
          <a:r>
            <a:rPr lang="en-US"/>
            <a:t>Does it extended to all grades you intend to eventually serve in all subjects?</a:t>
          </a:r>
        </a:p>
      </dgm:t>
    </dgm:pt>
    <dgm:pt modelId="{617CF08C-7D42-4983-A9C1-A024945451CD}" type="parTrans" cxnId="{35B38D33-6ACF-453F-8FAC-3865071CFADE}">
      <dgm:prSet/>
      <dgm:spPr/>
      <dgm:t>
        <a:bodyPr/>
        <a:lstStyle/>
        <a:p>
          <a:endParaRPr lang="en-US"/>
        </a:p>
      </dgm:t>
    </dgm:pt>
    <dgm:pt modelId="{25D84F8A-3FB5-4549-BFB5-33D684A9142A}" type="sibTrans" cxnId="{35B38D33-6ACF-453F-8FAC-3865071CFADE}">
      <dgm:prSet/>
      <dgm:spPr/>
      <dgm:t>
        <a:bodyPr/>
        <a:lstStyle/>
        <a:p>
          <a:endParaRPr lang="en-US"/>
        </a:p>
      </dgm:t>
    </dgm:pt>
    <dgm:pt modelId="{B7A06054-2958-4361-B4DA-A2D09B3A53F4}">
      <dgm:prSet/>
      <dgm:spPr/>
      <dgm:t>
        <a:bodyPr/>
        <a:lstStyle/>
        <a:p>
          <a:r>
            <a:rPr lang="en-US"/>
            <a:t>Can you afford it?</a:t>
          </a:r>
        </a:p>
      </dgm:t>
    </dgm:pt>
    <dgm:pt modelId="{992F7DF4-81A9-4CF2-B0B3-98741B5B8153}" type="parTrans" cxnId="{0BE6FD52-0582-4909-86F2-10FDD22107C9}">
      <dgm:prSet/>
      <dgm:spPr/>
      <dgm:t>
        <a:bodyPr/>
        <a:lstStyle/>
        <a:p>
          <a:endParaRPr lang="en-US"/>
        </a:p>
      </dgm:t>
    </dgm:pt>
    <dgm:pt modelId="{F2C46714-F6FE-495A-B61D-82B00F230CDB}" type="sibTrans" cxnId="{0BE6FD52-0582-4909-86F2-10FDD22107C9}">
      <dgm:prSet/>
      <dgm:spPr/>
      <dgm:t>
        <a:bodyPr/>
        <a:lstStyle/>
        <a:p>
          <a:endParaRPr lang="en-US"/>
        </a:p>
      </dgm:t>
    </dgm:pt>
    <dgm:pt modelId="{91EC601A-CC21-4511-B2A2-7F5D69771C40}">
      <dgm:prSet/>
      <dgm:spPr/>
      <dgm:t>
        <a:bodyPr/>
        <a:lstStyle/>
        <a:p>
          <a:r>
            <a:rPr lang="en-US"/>
            <a:t>Can you document the amount of professional development needed to effectively implement your chosen curriculum and the cost associated with it?</a:t>
          </a:r>
        </a:p>
      </dgm:t>
    </dgm:pt>
    <dgm:pt modelId="{EA7D1E0B-3DD0-4AB7-B854-0D69F833B377}" type="parTrans" cxnId="{48A67BB0-0BCC-4042-B54D-5068974527F0}">
      <dgm:prSet/>
      <dgm:spPr/>
      <dgm:t>
        <a:bodyPr/>
        <a:lstStyle/>
        <a:p>
          <a:endParaRPr lang="en-US"/>
        </a:p>
      </dgm:t>
    </dgm:pt>
    <dgm:pt modelId="{679ECE97-6FD3-4E4B-A5FC-2EE1371A5F49}" type="sibTrans" cxnId="{48A67BB0-0BCC-4042-B54D-5068974527F0}">
      <dgm:prSet/>
      <dgm:spPr/>
      <dgm:t>
        <a:bodyPr/>
        <a:lstStyle/>
        <a:p>
          <a:endParaRPr lang="en-US"/>
        </a:p>
      </dgm:t>
    </dgm:pt>
    <dgm:pt modelId="{91A1D268-334F-4E67-A859-B98D4E8F6FE6}">
      <dgm:prSet/>
      <dgm:spPr/>
      <dgm:t>
        <a:bodyPr/>
        <a:lstStyle/>
        <a:p>
          <a:r>
            <a:rPr lang="en-US"/>
            <a:t>Is your curriculum research based?</a:t>
          </a:r>
        </a:p>
      </dgm:t>
    </dgm:pt>
    <dgm:pt modelId="{C3CDB620-365E-4F48-8D5A-3FD1FF05ECB7}" type="parTrans" cxnId="{F90B35B2-A85E-4748-8141-CE6E152591EA}">
      <dgm:prSet/>
      <dgm:spPr/>
      <dgm:t>
        <a:bodyPr/>
        <a:lstStyle/>
        <a:p>
          <a:endParaRPr lang="en-US"/>
        </a:p>
      </dgm:t>
    </dgm:pt>
    <dgm:pt modelId="{5DFC0C94-F04C-4F2E-BD3E-310BFE0CEFD4}" type="sibTrans" cxnId="{F90B35B2-A85E-4748-8141-CE6E152591EA}">
      <dgm:prSet/>
      <dgm:spPr/>
      <dgm:t>
        <a:bodyPr/>
        <a:lstStyle/>
        <a:p>
          <a:endParaRPr lang="en-US"/>
        </a:p>
      </dgm:t>
    </dgm:pt>
    <dgm:pt modelId="{A7A2824F-FD93-42A5-85D4-0CB1F87718B1}">
      <dgm:prSet/>
      <dgm:spPr/>
      <dgm:t>
        <a:bodyPr/>
        <a:lstStyle/>
        <a:p>
          <a:r>
            <a:rPr lang="en-US" dirty="0"/>
            <a:t>Does it align to State Standards?</a:t>
          </a:r>
        </a:p>
      </dgm:t>
    </dgm:pt>
    <dgm:pt modelId="{979DA8A0-A952-4BAF-8387-AAEF14F11BC0}" type="parTrans" cxnId="{9715E3D2-3592-4798-BC48-C0C5DB971927}">
      <dgm:prSet/>
      <dgm:spPr/>
      <dgm:t>
        <a:bodyPr/>
        <a:lstStyle/>
        <a:p>
          <a:endParaRPr lang="en-US"/>
        </a:p>
      </dgm:t>
    </dgm:pt>
    <dgm:pt modelId="{5AD34407-8AEB-491C-8F8B-AFB10BEAD6FF}" type="sibTrans" cxnId="{9715E3D2-3592-4798-BC48-C0C5DB971927}">
      <dgm:prSet/>
      <dgm:spPr/>
      <dgm:t>
        <a:bodyPr/>
        <a:lstStyle/>
        <a:p>
          <a:endParaRPr lang="en-US"/>
        </a:p>
      </dgm:t>
    </dgm:pt>
    <dgm:pt modelId="{065A28FA-C689-4262-B1D6-C71DAE927ED5}">
      <dgm:prSet/>
      <dgm:spPr/>
      <dgm:t>
        <a:bodyPr/>
        <a:lstStyle/>
        <a:p>
          <a:r>
            <a:rPr lang="en-US"/>
            <a:t>Does your curriculum address the need?</a:t>
          </a:r>
        </a:p>
      </dgm:t>
    </dgm:pt>
    <dgm:pt modelId="{EA15E596-4543-4F14-8B7A-C4C9E9DC000E}" type="parTrans" cxnId="{396CD469-E60D-49A8-BEBA-B613C19B7A5B}">
      <dgm:prSet/>
      <dgm:spPr/>
      <dgm:t>
        <a:bodyPr/>
        <a:lstStyle/>
        <a:p>
          <a:endParaRPr lang="en-US"/>
        </a:p>
      </dgm:t>
    </dgm:pt>
    <dgm:pt modelId="{8DD7E294-6F29-4EF8-B416-7FD0B43F4EBE}" type="sibTrans" cxnId="{396CD469-E60D-49A8-BEBA-B613C19B7A5B}">
      <dgm:prSet/>
      <dgm:spPr/>
      <dgm:t>
        <a:bodyPr/>
        <a:lstStyle/>
        <a:p>
          <a:endParaRPr lang="en-US"/>
        </a:p>
      </dgm:t>
    </dgm:pt>
    <dgm:pt modelId="{CD43950E-0767-446E-809B-66388C412D20}" type="pres">
      <dgm:prSet presAssocID="{40FA8096-C52A-45FD-ABC1-2EDAEB9F558A}" presName="diagram" presStyleCnt="0">
        <dgm:presLayoutVars>
          <dgm:dir/>
          <dgm:resizeHandles val="exact"/>
        </dgm:presLayoutVars>
      </dgm:prSet>
      <dgm:spPr/>
    </dgm:pt>
    <dgm:pt modelId="{489844A9-C27C-4069-8876-82B78D12F906}" type="pres">
      <dgm:prSet presAssocID="{006A0B70-4EF7-4A8D-B811-30EB83D2C3FA}" presName="node" presStyleLbl="node1" presStyleIdx="0" presStyleCnt="7">
        <dgm:presLayoutVars>
          <dgm:bulletEnabled val="1"/>
        </dgm:presLayoutVars>
      </dgm:prSet>
      <dgm:spPr/>
    </dgm:pt>
    <dgm:pt modelId="{2BBF3179-F200-4E4D-9EE6-E26E7658F434}" type="pres">
      <dgm:prSet presAssocID="{C16E1357-56A9-4E84-B42D-E1B9378E5165}" presName="sibTrans" presStyleCnt="0"/>
      <dgm:spPr/>
    </dgm:pt>
    <dgm:pt modelId="{0ECC9D71-3DFD-474B-A944-5C48845D579B}" type="pres">
      <dgm:prSet presAssocID="{2A014AD3-0827-48E3-B636-25E4359CCD46}" presName="node" presStyleLbl="node1" presStyleIdx="1" presStyleCnt="7">
        <dgm:presLayoutVars>
          <dgm:bulletEnabled val="1"/>
        </dgm:presLayoutVars>
      </dgm:prSet>
      <dgm:spPr/>
    </dgm:pt>
    <dgm:pt modelId="{7047AA18-5F93-4DAD-9BFD-42EF1FF29FBE}" type="pres">
      <dgm:prSet presAssocID="{25D84F8A-3FB5-4549-BFB5-33D684A9142A}" presName="sibTrans" presStyleCnt="0"/>
      <dgm:spPr/>
    </dgm:pt>
    <dgm:pt modelId="{2771F53F-94BC-487A-9694-AF349C32F74F}" type="pres">
      <dgm:prSet presAssocID="{B7A06054-2958-4361-B4DA-A2D09B3A53F4}" presName="node" presStyleLbl="node1" presStyleIdx="2" presStyleCnt="7">
        <dgm:presLayoutVars>
          <dgm:bulletEnabled val="1"/>
        </dgm:presLayoutVars>
      </dgm:prSet>
      <dgm:spPr/>
    </dgm:pt>
    <dgm:pt modelId="{B711A38D-F431-4F83-8E81-654CE4218C4D}" type="pres">
      <dgm:prSet presAssocID="{F2C46714-F6FE-495A-B61D-82B00F230CDB}" presName="sibTrans" presStyleCnt="0"/>
      <dgm:spPr/>
    </dgm:pt>
    <dgm:pt modelId="{24D56818-5819-4E88-A85B-CB7F4807D57D}" type="pres">
      <dgm:prSet presAssocID="{91EC601A-CC21-4511-B2A2-7F5D69771C40}" presName="node" presStyleLbl="node1" presStyleIdx="3" presStyleCnt="7">
        <dgm:presLayoutVars>
          <dgm:bulletEnabled val="1"/>
        </dgm:presLayoutVars>
      </dgm:prSet>
      <dgm:spPr/>
    </dgm:pt>
    <dgm:pt modelId="{FF941BC1-4AEF-4DC3-ADD4-DB6CE4D4F5E5}" type="pres">
      <dgm:prSet presAssocID="{679ECE97-6FD3-4E4B-A5FC-2EE1371A5F49}" presName="sibTrans" presStyleCnt="0"/>
      <dgm:spPr/>
    </dgm:pt>
    <dgm:pt modelId="{93EAF1DE-5498-40BD-BB18-C4F62CC1DE9A}" type="pres">
      <dgm:prSet presAssocID="{91A1D268-334F-4E67-A859-B98D4E8F6FE6}" presName="node" presStyleLbl="node1" presStyleIdx="4" presStyleCnt="7">
        <dgm:presLayoutVars>
          <dgm:bulletEnabled val="1"/>
        </dgm:presLayoutVars>
      </dgm:prSet>
      <dgm:spPr/>
    </dgm:pt>
    <dgm:pt modelId="{4CE2EE44-9146-43F0-B53B-D86AA67C3956}" type="pres">
      <dgm:prSet presAssocID="{5DFC0C94-F04C-4F2E-BD3E-310BFE0CEFD4}" presName="sibTrans" presStyleCnt="0"/>
      <dgm:spPr/>
    </dgm:pt>
    <dgm:pt modelId="{0E944927-7020-46AA-9616-B2A0B1BAEEAA}" type="pres">
      <dgm:prSet presAssocID="{A7A2824F-FD93-42A5-85D4-0CB1F87718B1}" presName="node" presStyleLbl="node1" presStyleIdx="5" presStyleCnt="7">
        <dgm:presLayoutVars>
          <dgm:bulletEnabled val="1"/>
        </dgm:presLayoutVars>
      </dgm:prSet>
      <dgm:spPr/>
    </dgm:pt>
    <dgm:pt modelId="{D5D54CE5-B2B7-436C-9E6F-3001A57A1FED}" type="pres">
      <dgm:prSet presAssocID="{5AD34407-8AEB-491C-8F8B-AFB10BEAD6FF}" presName="sibTrans" presStyleCnt="0"/>
      <dgm:spPr/>
    </dgm:pt>
    <dgm:pt modelId="{035C7CEF-B279-4734-94F8-65890F51B54F}" type="pres">
      <dgm:prSet presAssocID="{065A28FA-C689-4262-B1D6-C71DAE927ED5}" presName="node" presStyleLbl="node1" presStyleIdx="6" presStyleCnt="7">
        <dgm:presLayoutVars>
          <dgm:bulletEnabled val="1"/>
        </dgm:presLayoutVars>
      </dgm:prSet>
      <dgm:spPr/>
    </dgm:pt>
  </dgm:ptLst>
  <dgm:cxnLst>
    <dgm:cxn modelId="{CDEED124-F862-4165-9697-30E5736D1665}" srcId="{40FA8096-C52A-45FD-ABC1-2EDAEB9F558A}" destId="{006A0B70-4EF7-4A8D-B811-30EB83D2C3FA}" srcOrd="0" destOrd="0" parTransId="{7AE083E9-EF31-4F44-866B-19A46AB5F880}" sibTransId="{C16E1357-56A9-4E84-B42D-E1B9378E5165}"/>
    <dgm:cxn modelId="{35B38D33-6ACF-453F-8FAC-3865071CFADE}" srcId="{40FA8096-C52A-45FD-ABC1-2EDAEB9F558A}" destId="{2A014AD3-0827-48E3-B636-25E4359CCD46}" srcOrd="1" destOrd="0" parTransId="{617CF08C-7D42-4983-A9C1-A024945451CD}" sibTransId="{25D84F8A-3FB5-4549-BFB5-33D684A9142A}"/>
    <dgm:cxn modelId="{BDFFC13F-1724-4685-BC33-4DD1713465E9}" type="presOf" srcId="{A7A2824F-FD93-42A5-85D4-0CB1F87718B1}" destId="{0E944927-7020-46AA-9616-B2A0B1BAEEAA}" srcOrd="0" destOrd="0" presId="urn:microsoft.com/office/officeart/2005/8/layout/default"/>
    <dgm:cxn modelId="{D7C17A5E-08BF-45A1-B14E-FC04D3A14C01}" type="presOf" srcId="{B7A06054-2958-4361-B4DA-A2D09B3A53F4}" destId="{2771F53F-94BC-487A-9694-AF349C32F74F}" srcOrd="0" destOrd="0" presId="urn:microsoft.com/office/officeart/2005/8/layout/default"/>
    <dgm:cxn modelId="{396CD469-E60D-49A8-BEBA-B613C19B7A5B}" srcId="{40FA8096-C52A-45FD-ABC1-2EDAEB9F558A}" destId="{065A28FA-C689-4262-B1D6-C71DAE927ED5}" srcOrd="6" destOrd="0" parTransId="{EA15E596-4543-4F14-8B7A-C4C9E9DC000E}" sibTransId="{8DD7E294-6F29-4EF8-B416-7FD0B43F4EBE}"/>
    <dgm:cxn modelId="{0BE6FD52-0582-4909-86F2-10FDD22107C9}" srcId="{40FA8096-C52A-45FD-ABC1-2EDAEB9F558A}" destId="{B7A06054-2958-4361-B4DA-A2D09B3A53F4}" srcOrd="2" destOrd="0" parTransId="{992F7DF4-81A9-4CF2-B0B3-98741B5B8153}" sibTransId="{F2C46714-F6FE-495A-B61D-82B00F230CDB}"/>
    <dgm:cxn modelId="{EF467082-45FE-4425-87CE-F297F829B054}" type="presOf" srcId="{40FA8096-C52A-45FD-ABC1-2EDAEB9F558A}" destId="{CD43950E-0767-446E-809B-66388C412D20}" srcOrd="0" destOrd="0" presId="urn:microsoft.com/office/officeart/2005/8/layout/default"/>
    <dgm:cxn modelId="{EE44699B-E079-4598-839F-07932FC16391}" type="presOf" srcId="{065A28FA-C689-4262-B1D6-C71DAE927ED5}" destId="{035C7CEF-B279-4734-94F8-65890F51B54F}" srcOrd="0" destOrd="0" presId="urn:microsoft.com/office/officeart/2005/8/layout/default"/>
    <dgm:cxn modelId="{48A67BB0-0BCC-4042-B54D-5068974527F0}" srcId="{40FA8096-C52A-45FD-ABC1-2EDAEB9F558A}" destId="{91EC601A-CC21-4511-B2A2-7F5D69771C40}" srcOrd="3" destOrd="0" parTransId="{EA7D1E0B-3DD0-4AB7-B854-0D69F833B377}" sibTransId="{679ECE97-6FD3-4E4B-A5FC-2EE1371A5F49}"/>
    <dgm:cxn modelId="{F90B35B2-A85E-4748-8141-CE6E152591EA}" srcId="{40FA8096-C52A-45FD-ABC1-2EDAEB9F558A}" destId="{91A1D268-334F-4E67-A859-B98D4E8F6FE6}" srcOrd="4" destOrd="0" parTransId="{C3CDB620-365E-4F48-8D5A-3FD1FF05ECB7}" sibTransId="{5DFC0C94-F04C-4F2E-BD3E-310BFE0CEFD4}"/>
    <dgm:cxn modelId="{7BCEE9BF-EE15-4A6F-8EA4-C42CF86A5B83}" type="presOf" srcId="{91EC601A-CC21-4511-B2A2-7F5D69771C40}" destId="{24D56818-5819-4E88-A85B-CB7F4807D57D}" srcOrd="0" destOrd="0" presId="urn:microsoft.com/office/officeart/2005/8/layout/default"/>
    <dgm:cxn modelId="{950F8FC5-06B2-4529-9A4D-8BCF95EA46F0}" type="presOf" srcId="{006A0B70-4EF7-4A8D-B811-30EB83D2C3FA}" destId="{489844A9-C27C-4069-8876-82B78D12F906}" srcOrd="0" destOrd="0" presId="urn:microsoft.com/office/officeart/2005/8/layout/default"/>
    <dgm:cxn modelId="{9715E3D2-3592-4798-BC48-C0C5DB971927}" srcId="{40FA8096-C52A-45FD-ABC1-2EDAEB9F558A}" destId="{A7A2824F-FD93-42A5-85D4-0CB1F87718B1}" srcOrd="5" destOrd="0" parTransId="{979DA8A0-A952-4BAF-8387-AAEF14F11BC0}" sibTransId="{5AD34407-8AEB-491C-8F8B-AFB10BEAD6FF}"/>
    <dgm:cxn modelId="{75E62AD3-B7DB-427B-AA4F-569F56824E00}" type="presOf" srcId="{91A1D268-334F-4E67-A859-B98D4E8F6FE6}" destId="{93EAF1DE-5498-40BD-BB18-C4F62CC1DE9A}" srcOrd="0" destOrd="0" presId="urn:microsoft.com/office/officeart/2005/8/layout/default"/>
    <dgm:cxn modelId="{B8CA86EA-4481-450C-AE76-0BE4517E8581}" type="presOf" srcId="{2A014AD3-0827-48E3-B636-25E4359CCD46}" destId="{0ECC9D71-3DFD-474B-A944-5C48845D579B}" srcOrd="0" destOrd="0" presId="urn:microsoft.com/office/officeart/2005/8/layout/default"/>
    <dgm:cxn modelId="{2B4EC68B-61CE-47B0-A8BE-B3E4792581AB}" type="presParOf" srcId="{CD43950E-0767-446E-809B-66388C412D20}" destId="{489844A9-C27C-4069-8876-82B78D12F906}" srcOrd="0" destOrd="0" presId="urn:microsoft.com/office/officeart/2005/8/layout/default"/>
    <dgm:cxn modelId="{ABDC5BC1-7C83-4E12-B5A3-944AFBB2E71F}" type="presParOf" srcId="{CD43950E-0767-446E-809B-66388C412D20}" destId="{2BBF3179-F200-4E4D-9EE6-E26E7658F434}" srcOrd="1" destOrd="0" presId="urn:microsoft.com/office/officeart/2005/8/layout/default"/>
    <dgm:cxn modelId="{CF5FD957-7CDF-4396-893B-7B1B833DF208}" type="presParOf" srcId="{CD43950E-0767-446E-809B-66388C412D20}" destId="{0ECC9D71-3DFD-474B-A944-5C48845D579B}" srcOrd="2" destOrd="0" presId="urn:microsoft.com/office/officeart/2005/8/layout/default"/>
    <dgm:cxn modelId="{42AFB39B-7F5E-4D38-B05B-EF7F6334EB9C}" type="presParOf" srcId="{CD43950E-0767-446E-809B-66388C412D20}" destId="{7047AA18-5F93-4DAD-9BFD-42EF1FF29FBE}" srcOrd="3" destOrd="0" presId="urn:microsoft.com/office/officeart/2005/8/layout/default"/>
    <dgm:cxn modelId="{8672CEE5-A887-4ED0-8960-0BF2D8D7F6EC}" type="presParOf" srcId="{CD43950E-0767-446E-809B-66388C412D20}" destId="{2771F53F-94BC-487A-9694-AF349C32F74F}" srcOrd="4" destOrd="0" presId="urn:microsoft.com/office/officeart/2005/8/layout/default"/>
    <dgm:cxn modelId="{1AB2EE08-B701-4352-97BD-2587FBA13F74}" type="presParOf" srcId="{CD43950E-0767-446E-809B-66388C412D20}" destId="{B711A38D-F431-4F83-8E81-654CE4218C4D}" srcOrd="5" destOrd="0" presId="urn:microsoft.com/office/officeart/2005/8/layout/default"/>
    <dgm:cxn modelId="{AEF8CD9E-7232-4FB7-BD6B-908F33F1C371}" type="presParOf" srcId="{CD43950E-0767-446E-809B-66388C412D20}" destId="{24D56818-5819-4E88-A85B-CB7F4807D57D}" srcOrd="6" destOrd="0" presId="urn:microsoft.com/office/officeart/2005/8/layout/default"/>
    <dgm:cxn modelId="{88B98F44-9BEE-4F73-87E8-5D20AA1814D8}" type="presParOf" srcId="{CD43950E-0767-446E-809B-66388C412D20}" destId="{FF941BC1-4AEF-4DC3-ADD4-DB6CE4D4F5E5}" srcOrd="7" destOrd="0" presId="urn:microsoft.com/office/officeart/2005/8/layout/default"/>
    <dgm:cxn modelId="{1EDB09D7-9B96-4ED3-B60E-F7C2BE78B160}" type="presParOf" srcId="{CD43950E-0767-446E-809B-66388C412D20}" destId="{93EAF1DE-5498-40BD-BB18-C4F62CC1DE9A}" srcOrd="8" destOrd="0" presId="urn:microsoft.com/office/officeart/2005/8/layout/default"/>
    <dgm:cxn modelId="{C921F42B-7E5E-45F5-8A33-D5DF307C05EB}" type="presParOf" srcId="{CD43950E-0767-446E-809B-66388C412D20}" destId="{4CE2EE44-9146-43F0-B53B-D86AA67C3956}" srcOrd="9" destOrd="0" presId="urn:microsoft.com/office/officeart/2005/8/layout/default"/>
    <dgm:cxn modelId="{1B631D45-A590-4DBD-ADB9-19C6E25962E0}" type="presParOf" srcId="{CD43950E-0767-446E-809B-66388C412D20}" destId="{0E944927-7020-46AA-9616-B2A0B1BAEEAA}" srcOrd="10" destOrd="0" presId="urn:microsoft.com/office/officeart/2005/8/layout/default"/>
    <dgm:cxn modelId="{E4F830C1-6506-4BAA-BE15-BE411CBB113A}" type="presParOf" srcId="{CD43950E-0767-446E-809B-66388C412D20}" destId="{D5D54CE5-B2B7-436C-9E6F-3001A57A1FED}" srcOrd="11" destOrd="0" presId="urn:microsoft.com/office/officeart/2005/8/layout/default"/>
    <dgm:cxn modelId="{3C6B8727-B2A1-490D-9A37-34979D255794}" type="presParOf" srcId="{CD43950E-0767-446E-809B-66388C412D20}" destId="{035C7CEF-B279-4734-94F8-65890F51B54F}"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39D453F-2A4B-40DA-8930-0B2D63E1CB97}"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23CEF60A-D0A7-45C6-8F44-7528EF6C5F01}">
      <dgm:prSet/>
      <dgm:spPr/>
      <dgm:t>
        <a:bodyPr/>
        <a:lstStyle/>
        <a:p>
          <a:r>
            <a:rPr lang="en-US"/>
            <a:t>A mission statement should be… </a:t>
          </a:r>
        </a:p>
      </dgm:t>
    </dgm:pt>
    <dgm:pt modelId="{3D7D04BB-3A24-4661-89E3-DBD1B9F93E22}" type="parTrans" cxnId="{F8776440-A7E6-46A5-B2E4-F00A8D8B04F0}">
      <dgm:prSet/>
      <dgm:spPr/>
      <dgm:t>
        <a:bodyPr/>
        <a:lstStyle/>
        <a:p>
          <a:endParaRPr lang="en-US"/>
        </a:p>
      </dgm:t>
    </dgm:pt>
    <dgm:pt modelId="{77DA2594-7891-4D8F-B0F0-CFFA65B8E3A4}" type="sibTrans" cxnId="{F8776440-A7E6-46A5-B2E4-F00A8D8B04F0}">
      <dgm:prSet/>
      <dgm:spPr/>
      <dgm:t>
        <a:bodyPr/>
        <a:lstStyle/>
        <a:p>
          <a:endParaRPr lang="en-US"/>
        </a:p>
      </dgm:t>
    </dgm:pt>
    <dgm:pt modelId="{12E6E1B8-820C-4556-A0B9-701648FB2FD9}">
      <dgm:prSet/>
      <dgm:spPr/>
      <dgm:t>
        <a:bodyPr/>
        <a:lstStyle/>
        <a:p>
          <a:r>
            <a:rPr lang="en-US" dirty="0"/>
            <a:t>a clear and succinct representation of the school’s purpose for existence</a:t>
          </a:r>
        </a:p>
      </dgm:t>
    </dgm:pt>
    <dgm:pt modelId="{B75ABF40-7F15-416A-9B04-4E56F2079CEE}" type="parTrans" cxnId="{0B4F587C-7253-4D09-97F2-F9B2F46ABC56}">
      <dgm:prSet/>
      <dgm:spPr/>
      <dgm:t>
        <a:bodyPr/>
        <a:lstStyle/>
        <a:p>
          <a:endParaRPr lang="en-US"/>
        </a:p>
      </dgm:t>
    </dgm:pt>
    <dgm:pt modelId="{F2784280-4821-4EC6-B07D-DD3F8C8DC87A}" type="sibTrans" cxnId="{0B4F587C-7253-4D09-97F2-F9B2F46ABC56}">
      <dgm:prSet/>
      <dgm:spPr/>
      <dgm:t>
        <a:bodyPr/>
        <a:lstStyle/>
        <a:p>
          <a:endParaRPr lang="en-US"/>
        </a:p>
      </dgm:t>
    </dgm:pt>
    <dgm:pt modelId="{F4A711A7-1E0A-461D-858B-B300B7875402}">
      <dgm:prSet/>
      <dgm:spPr/>
      <dgm:t>
        <a:bodyPr/>
        <a:lstStyle/>
        <a:p>
          <a:r>
            <a:rPr lang="en-US" dirty="0"/>
            <a:t>the end result of the journey</a:t>
          </a:r>
        </a:p>
      </dgm:t>
    </dgm:pt>
    <dgm:pt modelId="{F60E48C9-77E3-46CF-8198-4D388AEF2A60}" type="parTrans" cxnId="{552C4349-D6B3-4A24-8348-AEE29509F41D}">
      <dgm:prSet/>
      <dgm:spPr/>
      <dgm:t>
        <a:bodyPr/>
        <a:lstStyle/>
        <a:p>
          <a:endParaRPr lang="en-US"/>
        </a:p>
      </dgm:t>
    </dgm:pt>
    <dgm:pt modelId="{DB26C0DC-B4E2-41EC-AA57-DF08EB06ABB9}" type="sibTrans" cxnId="{552C4349-D6B3-4A24-8348-AEE29509F41D}">
      <dgm:prSet/>
      <dgm:spPr/>
      <dgm:t>
        <a:bodyPr/>
        <a:lstStyle/>
        <a:p>
          <a:endParaRPr lang="en-US"/>
        </a:p>
      </dgm:t>
    </dgm:pt>
    <dgm:pt modelId="{522695CF-31FF-4771-88FD-5B6604B7E0BB}">
      <dgm:prSet/>
      <dgm:spPr/>
      <dgm:t>
        <a:bodyPr/>
        <a:lstStyle/>
        <a:p>
          <a:r>
            <a:rPr lang="en-US"/>
            <a:t>the description of what the child “looks like” when they leave or what the child is prepared for in life</a:t>
          </a:r>
        </a:p>
      </dgm:t>
    </dgm:pt>
    <dgm:pt modelId="{23F9F802-19AA-499E-B50C-C7D668496CD4}" type="parTrans" cxnId="{0680DFD0-695D-480A-8D6B-1E8D6C03FE2C}">
      <dgm:prSet/>
      <dgm:spPr/>
      <dgm:t>
        <a:bodyPr/>
        <a:lstStyle/>
        <a:p>
          <a:endParaRPr lang="en-US"/>
        </a:p>
      </dgm:t>
    </dgm:pt>
    <dgm:pt modelId="{36A397A2-1ED6-4B12-98F6-A78E662CE5F0}" type="sibTrans" cxnId="{0680DFD0-695D-480A-8D6B-1E8D6C03FE2C}">
      <dgm:prSet/>
      <dgm:spPr/>
      <dgm:t>
        <a:bodyPr/>
        <a:lstStyle/>
        <a:p>
          <a:endParaRPr lang="en-US"/>
        </a:p>
      </dgm:t>
    </dgm:pt>
    <dgm:pt modelId="{839A5C5A-50D1-4C1B-AB24-705FFC750A09}">
      <dgm:prSet/>
      <dgm:spPr/>
      <dgm:t>
        <a:bodyPr/>
        <a:lstStyle/>
        <a:p>
          <a:r>
            <a:rPr lang="en-US" dirty="0"/>
            <a:t>	Example for a STEM school;</a:t>
          </a:r>
        </a:p>
      </dgm:t>
    </dgm:pt>
    <dgm:pt modelId="{4D964ADE-91CA-4235-A1CF-6F029456D99D}" type="parTrans" cxnId="{10FA936B-B782-4A3D-8D2D-AF61A4387AAB}">
      <dgm:prSet/>
      <dgm:spPr/>
      <dgm:t>
        <a:bodyPr/>
        <a:lstStyle/>
        <a:p>
          <a:endParaRPr lang="en-US"/>
        </a:p>
      </dgm:t>
    </dgm:pt>
    <dgm:pt modelId="{D1635DF8-669F-41C3-A318-E1A2A7902A43}" type="sibTrans" cxnId="{10FA936B-B782-4A3D-8D2D-AF61A4387AAB}">
      <dgm:prSet/>
      <dgm:spPr/>
      <dgm:t>
        <a:bodyPr/>
        <a:lstStyle/>
        <a:p>
          <a:endParaRPr lang="en-US"/>
        </a:p>
      </dgm:t>
    </dgm:pt>
    <dgm:pt modelId="{1E4A4866-CDD3-4011-B8E8-E9D732C992A3}">
      <dgm:prSet/>
      <dgm:spPr/>
      <dgm:t>
        <a:bodyPr/>
        <a:lstStyle/>
        <a:p>
          <a:r>
            <a:rPr lang="en-US" dirty="0"/>
            <a:t>	Creating the next generation of scientists </a:t>
          </a:r>
        </a:p>
      </dgm:t>
    </dgm:pt>
    <dgm:pt modelId="{7D48D030-45D3-4BC7-8CB7-7EB66FDC9B8B}" type="parTrans" cxnId="{A8A01C9E-3478-423A-8783-F97D6CDF7BD8}">
      <dgm:prSet/>
      <dgm:spPr/>
      <dgm:t>
        <a:bodyPr/>
        <a:lstStyle/>
        <a:p>
          <a:endParaRPr lang="en-US"/>
        </a:p>
      </dgm:t>
    </dgm:pt>
    <dgm:pt modelId="{2FA8A900-C8A9-4AFC-975E-C815B25A4F44}" type="sibTrans" cxnId="{A8A01C9E-3478-423A-8783-F97D6CDF7BD8}">
      <dgm:prSet/>
      <dgm:spPr/>
      <dgm:t>
        <a:bodyPr/>
        <a:lstStyle/>
        <a:p>
          <a:endParaRPr lang="en-US"/>
        </a:p>
      </dgm:t>
    </dgm:pt>
    <dgm:pt modelId="{3BFC13F1-1C72-46F9-B5B4-FC59AF1BC2DF}" type="pres">
      <dgm:prSet presAssocID="{A39D453F-2A4B-40DA-8930-0B2D63E1CB97}" presName="linear" presStyleCnt="0">
        <dgm:presLayoutVars>
          <dgm:animLvl val="lvl"/>
          <dgm:resizeHandles val="exact"/>
        </dgm:presLayoutVars>
      </dgm:prSet>
      <dgm:spPr/>
    </dgm:pt>
    <dgm:pt modelId="{9AF93D3B-3974-4AAF-AA30-CF96757C6213}" type="pres">
      <dgm:prSet presAssocID="{23CEF60A-D0A7-45C6-8F44-7528EF6C5F01}" presName="parentText" presStyleLbl="node1" presStyleIdx="0" presStyleCnt="6">
        <dgm:presLayoutVars>
          <dgm:chMax val="0"/>
          <dgm:bulletEnabled val="1"/>
        </dgm:presLayoutVars>
      </dgm:prSet>
      <dgm:spPr/>
    </dgm:pt>
    <dgm:pt modelId="{045E7CAC-17EF-4624-8D14-498C6CA18A2F}" type="pres">
      <dgm:prSet presAssocID="{77DA2594-7891-4D8F-B0F0-CFFA65B8E3A4}" presName="spacer" presStyleCnt="0"/>
      <dgm:spPr/>
    </dgm:pt>
    <dgm:pt modelId="{F09F7549-0602-4727-8893-201E6EC86FDF}" type="pres">
      <dgm:prSet presAssocID="{12E6E1B8-820C-4556-A0B9-701648FB2FD9}" presName="parentText" presStyleLbl="node1" presStyleIdx="1" presStyleCnt="6">
        <dgm:presLayoutVars>
          <dgm:chMax val="0"/>
          <dgm:bulletEnabled val="1"/>
        </dgm:presLayoutVars>
      </dgm:prSet>
      <dgm:spPr/>
    </dgm:pt>
    <dgm:pt modelId="{43EEC9EE-86BF-41FB-9C05-AA16091B60B4}" type="pres">
      <dgm:prSet presAssocID="{F2784280-4821-4EC6-B07D-DD3F8C8DC87A}" presName="spacer" presStyleCnt="0"/>
      <dgm:spPr/>
    </dgm:pt>
    <dgm:pt modelId="{4F275870-FD7A-4952-9784-ED785150097F}" type="pres">
      <dgm:prSet presAssocID="{F4A711A7-1E0A-461D-858B-B300B7875402}" presName="parentText" presStyleLbl="node1" presStyleIdx="2" presStyleCnt="6">
        <dgm:presLayoutVars>
          <dgm:chMax val="0"/>
          <dgm:bulletEnabled val="1"/>
        </dgm:presLayoutVars>
      </dgm:prSet>
      <dgm:spPr/>
    </dgm:pt>
    <dgm:pt modelId="{592A003B-1438-4D82-A968-75907A695907}" type="pres">
      <dgm:prSet presAssocID="{DB26C0DC-B4E2-41EC-AA57-DF08EB06ABB9}" presName="spacer" presStyleCnt="0"/>
      <dgm:spPr/>
    </dgm:pt>
    <dgm:pt modelId="{DDC5E46F-A428-4B9D-A6AC-52D883ADC523}" type="pres">
      <dgm:prSet presAssocID="{522695CF-31FF-4771-88FD-5B6604B7E0BB}" presName="parentText" presStyleLbl="node1" presStyleIdx="3" presStyleCnt="6">
        <dgm:presLayoutVars>
          <dgm:chMax val="0"/>
          <dgm:bulletEnabled val="1"/>
        </dgm:presLayoutVars>
      </dgm:prSet>
      <dgm:spPr/>
    </dgm:pt>
    <dgm:pt modelId="{4E46CAE6-481A-41E2-830F-BE100868CE7F}" type="pres">
      <dgm:prSet presAssocID="{36A397A2-1ED6-4B12-98F6-A78E662CE5F0}" presName="spacer" presStyleCnt="0"/>
      <dgm:spPr/>
    </dgm:pt>
    <dgm:pt modelId="{7EC1D808-02E4-4B2C-832D-BF0C03DE1CB3}" type="pres">
      <dgm:prSet presAssocID="{839A5C5A-50D1-4C1B-AB24-705FFC750A09}" presName="parentText" presStyleLbl="node1" presStyleIdx="4" presStyleCnt="6">
        <dgm:presLayoutVars>
          <dgm:chMax val="0"/>
          <dgm:bulletEnabled val="1"/>
        </dgm:presLayoutVars>
      </dgm:prSet>
      <dgm:spPr/>
    </dgm:pt>
    <dgm:pt modelId="{243BF9CB-A95B-4994-B342-99F96269F59A}" type="pres">
      <dgm:prSet presAssocID="{D1635DF8-669F-41C3-A318-E1A2A7902A43}" presName="spacer" presStyleCnt="0"/>
      <dgm:spPr/>
    </dgm:pt>
    <dgm:pt modelId="{4D6005E7-0543-482D-8EB4-BA495BEF9685}" type="pres">
      <dgm:prSet presAssocID="{1E4A4866-CDD3-4011-B8E8-E9D732C992A3}" presName="parentText" presStyleLbl="node1" presStyleIdx="5" presStyleCnt="6">
        <dgm:presLayoutVars>
          <dgm:chMax val="0"/>
          <dgm:bulletEnabled val="1"/>
        </dgm:presLayoutVars>
      </dgm:prSet>
      <dgm:spPr/>
    </dgm:pt>
  </dgm:ptLst>
  <dgm:cxnLst>
    <dgm:cxn modelId="{67CB4A1A-86D0-486C-8BD4-0DCDCF46009A}" type="presOf" srcId="{F4A711A7-1E0A-461D-858B-B300B7875402}" destId="{4F275870-FD7A-4952-9784-ED785150097F}" srcOrd="0" destOrd="0" presId="urn:microsoft.com/office/officeart/2005/8/layout/vList2"/>
    <dgm:cxn modelId="{BB5AE81C-13C1-4463-8253-D7B416004287}" type="presOf" srcId="{522695CF-31FF-4771-88FD-5B6604B7E0BB}" destId="{DDC5E46F-A428-4B9D-A6AC-52D883ADC523}" srcOrd="0" destOrd="0" presId="urn:microsoft.com/office/officeart/2005/8/layout/vList2"/>
    <dgm:cxn modelId="{1F02222B-C77E-477F-B423-BBBF374ADC91}" type="presOf" srcId="{839A5C5A-50D1-4C1B-AB24-705FFC750A09}" destId="{7EC1D808-02E4-4B2C-832D-BF0C03DE1CB3}" srcOrd="0" destOrd="0" presId="urn:microsoft.com/office/officeart/2005/8/layout/vList2"/>
    <dgm:cxn modelId="{F8776440-A7E6-46A5-B2E4-F00A8D8B04F0}" srcId="{A39D453F-2A4B-40DA-8930-0B2D63E1CB97}" destId="{23CEF60A-D0A7-45C6-8F44-7528EF6C5F01}" srcOrd="0" destOrd="0" parTransId="{3D7D04BB-3A24-4661-89E3-DBD1B9F93E22}" sibTransId="{77DA2594-7891-4D8F-B0F0-CFFA65B8E3A4}"/>
    <dgm:cxn modelId="{552C4349-D6B3-4A24-8348-AEE29509F41D}" srcId="{A39D453F-2A4B-40DA-8930-0B2D63E1CB97}" destId="{F4A711A7-1E0A-461D-858B-B300B7875402}" srcOrd="2" destOrd="0" parTransId="{F60E48C9-77E3-46CF-8198-4D388AEF2A60}" sibTransId="{DB26C0DC-B4E2-41EC-AA57-DF08EB06ABB9}"/>
    <dgm:cxn modelId="{10FA936B-B782-4A3D-8D2D-AF61A4387AAB}" srcId="{A39D453F-2A4B-40DA-8930-0B2D63E1CB97}" destId="{839A5C5A-50D1-4C1B-AB24-705FFC750A09}" srcOrd="4" destOrd="0" parTransId="{4D964ADE-91CA-4235-A1CF-6F029456D99D}" sibTransId="{D1635DF8-669F-41C3-A318-E1A2A7902A43}"/>
    <dgm:cxn modelId="{A49AD672-C907-461A-8943-A4CFB807284C}" type="presOf" srcId="{A39D453F-2A4B-40DA-8930-0B2D63E1CB97}" destId="{3BFC13F1-1C72-46F9-B5B4-FC59AF1BC2DF}" srcOrd="0" destOrd="0" presId="urn:microsoft.com/office/officeart/2005/8/layout/vList2"/>
    <dgm:cxn modelId="{0B4F587C-7253-4D09-97F2-F9B2F46ABC56}" srcId="{A39D453F-2A4B-40DA-8930-0B2D63E1CB97}" destId="{12E6E1B8-820C-4556-A0B9-701648FB2FD9}" srcOrd="1" destOrd="0" parTransId="{B75ABF40-7F15-416A-9B04-4E56F2079CEE}" sibTransId="{F2784280-4821-4EC6-B07D-DD3F8C8DC87A}"/>
    <dgm:cxn modelId="{14960B86-6012-42D9-9D7D-6CE507E351FE}" type="presOf" srcId="{12E6E1B8-820C-4556-A0B9-701648FB2FD9}" destId="{F09F7549-0602-4727-8893-201E6EC86FDF}" srcOrd="0" destOrd="0" presId="urn:microsoft.com/office/officeart/2005/8/layout/vList2"/>
    <dgm:cxn modelId="{A8A01C9E-3478-423A-8783-F97D6CDF7BD8}" srcId="{A39D453F-2A4B-40DA-8930-0B2D63E1CB97}" destId="{1E4A4866-CDD3-4011-B8E8-E9D732C992A3}" srcOrd="5" destOrd="0" parTransId="{7D48D030-45D3-4BC7-8CB7-7EB66FDC9B8B}" sibTransId="{2FA8A900-C8A9-4AFC-975E-C815B25A4F44}"/>
    <dgm:cxn modelId="{E042CDA7-E4F9-453D-8BCE-685A7157E48C}" type="presOf" srcId="{1E4A4866-CDD3-4011-B8E8-E9D732C992A3}" destId="{4D6005E7-0543-482D-8EB4-BA495BEF9685}" srcOrd="0" destOrd="0" presId="urn:microsoft.com/office/officeart/2005/8/layout/vList2"/>
    <dgm:cxn modelId="{1B7B2CAA-C195-436D-9432-1A45A725D355}" type="presOf" srcId="{23CEF60A-D0A7-45C6-8F44-7528EF6C5F01}" destId="{9AF93D3B-3974-4AAF-AA30-CF96757C6213}" srcOrd="0" destOrd="0" presId="urn:microsoft.com/office/officeart/2005/8/layout/vList2"/>
    <dgm:cxn modelId="{0680DFD0-695D-480A-8D6B-1E8D6C03FE2C}" srcId="{A39D453F-2A4B-40DA-8930-0B2D63E1CB97}" destId="{522695CF-31FF-4771-88FD-5B6604B7E0BB}" srcOrd="3" destOrd="0" parTransId="{23F9F802-19AA-499E-B50C-C7D668496CD4}" sibTransId="{36A397A2-1ED6-4B12-98F6-A78E662CE5F0}"/>
    <dgm:cxn modelId="{7C403643-D68F-4CFB-9481-4DBAAF8E9DB0}" type="presParOf" srcId="{3BFC13F1-1C72-46F9-B5B4-FC59AF1BC2DF}" destId="{9AF93D3B-3974-4AAF-AA30-CF96757C6213}" srcOrd="0" destOrd="0" presId="urn:microsoft.com/office/officeart/2005/8/layout/vList2"/>
    <dgm:cxn modelId="{6EDF822E-189C-40DA-AE2E-2F95E463A05A}" type="presParOf" srcId="{3BFC13F1-1C72-46F9-B5B4-FC59AF1BC2DF}" destId="{045E7CAC-17EF-4624-8D14-498C6CA18A2F}" srcOrd="1" destOrd="0" presId="urn:microsoft.com/office/officeart/2005/8/layout/vList2"/>
    <dgm:cxn modelId="{29A305A4-5FA7-4ED6-BA8D-3AEFB5F45021}" type="presParOf" srcId="{3BFC13F1-1C72-46F9-B5B4-FC59AF1BC2DF}" destId="{F09F7549-0602-4727-8893-201E6EC86FDF}" srcOrd="2" destOrd="0" presId="urn:microsoft.com/office/officeart/2005/8/layout/vList2"/>
    <dgm:cxn modelId="{177DA7E8-94FC-4AF8-8EEE-757F0EBC4EB7}" type="presParOf" srcId="{3BFC13F1-1C72-46F9-B5B4-FC59AF1BC2DF}" destId="{43EEC9EE-86BF-41FB-9C05-AA16091B60B4}" srcOrd="3" destOrd="0" presId="urn:microsoft.com/office/officeart/2005/8/layout/vList2"/>
    <dgm:cxn modelId="{94DB11D5-3821-43F5-8A55-1B6F652C064A}" type="presParOf" srcId="{3BFC13F1-1C72-46F9-B5B4-FC59AF1BC2DF}" destId="{4F275870-FD7A-4952-9784-ED785150097F}" srcOrd="4" destOrd="0" presId="urn:microsoft.com/office/officeart/2005/8/layout/vList2"/>
    <dgm:cxn modelId="{B2505154-FA96-4084-B36F-FE2C528F3D8B}" type="presParOf" srcId="{3BFC13F1-1C72-46F9-B5B4-FC59AF1BC2DF}" destId="{592A003B-1438-4D82-A968-75907A695907}" srcOrd="5" destOrd="0" presId="urn:microsoft.com/office/officeart/2005/8/layout/vList2"/>
    <dgm:cxn modelId="{840AF60C-4ECA-4CF3-8189-AE511762E9F2}" type="presParOf" srcId="{3BFC13F1-1C72-46F9-B5B4-FC59AF1BC2DF}" destId="{DDC5E46F-A428-4B9D-A6AC-52D883ADC523}" srcOrd="6" destOrd="0" presId="urn:microsoft.com/office/officeart/2005/8/layout/vList2"/>
    <dgm:cxn modelId="{D2074BB2-BB8E-41AE-A62F-6B282069ED5C}" type="presParOf" srcId="{3BFC13F1-1C72-46F9-B5B4-FC59AF1BC2DF}" destId="{4E46CAE6-481A-41E2-830F-BE100868CE7F}" srcOrd="7" destOrd="0" presId="urn:microsoft.com/office/officeart/2005/8/layout/vList2"/>
    <dgm:cxn modelId="{2525DB38-4042-4DED-9D1B-4F7AD554381B}" type="presParOf" srcId="{3BFC13F1-1C72-46F9-B5B4-FC59AF1BC2DF}" destId="{7EC1D808-02E4-4B2C-832D-BF0C03DE1CB3}" srcOrd="8" destOrd="0" presId="urn:microsoft.com/office/officeart/2005/8/layout/vList2"/>
    <dgm:cxn modelId="{AFFF4FBD-7356-4A98-8AEF-C24A5EC79C9D}" type="presParOf" srcId="{3BFC13F1-1C72-46F9-B5B4-FC59AF1BC2DF}" destId="{243BF9CB-A95B-4994-B342-99F96269F59A}" srcOrd="9" destOrd="0" presId="urn:microsoft.com/office/officeart/2005/8/layout/vList2"/>
    <dgm:cxn modelId="{98111DF8-A325-49F6-BD9B-B2E1020562C6}" type="presParOf" srcId="{3BFC13F1-1C72-46F9-B5B4-FC59AF1BC2DF}" destId="{4D6005E7-0543-482D-8EB4-BA495BEF9685}" srcOrd="1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3F27E4-318D-4D1A-85DF-BCADA798C808}">
      <dsp:nvSpPr>
        <dsp:cNvPr id="0" name=""/>
        <dsp:cNvSpPr/>
      </dsp:nvSpPr>
      <dsp:spPr>
        <a:xfrm>
          <a:off x="0" y="709"/>
          <a:ext cx="7292975" cy="165915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B82227-6680-4BFD-928D-DE963ADB9F2D}">
      <dsp:nvSpPr>
        <dsp:cNvPr id="0" name=""/>
        <dsp:cNvSpPr/>
      </dsp:nvSpPr>
      <dsp:spPr>
        <a:xfrm>
          <a:off x="501893" y="374018"/>
          <a:ext cx="912534" cy="9125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5BEEBD2-D952-4BBC-B2D2-0AE23220BEB3}">
      <dsp:nvSpPr>
        <dsp:cNvPr id="0" name=""/>
        <dsp:cNvSpPr/>
      </dsp:nvSpPr>
      <dsp:spPr>
        <a:xfrm>
          <a:off x="1916321" y="709"/>
          <a:ext cx="5376653" cy="1659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594" tIns="175594" rIns="175594" bIns="175594" numCol="1" spcCol="1270" anchor="ctr" anchorCtr="0">
          <a:noAutofit/>
        </a:bodyPr>
        <a:lstStyle/>
        <a:p>
          <a:pPr marL="0" lvl="0" indent="0" algn="l" defTabSz="755650">
            <a:lnSpc>
              <a:spcPct val="90000"/>
            </a:lnSpc>
            <a:spcBef>
              <a:spcPct val="0"/>
            </a:spcBef>
            <a:spcAft>
              <a:spcPct val="35000"/>
            </a:spcAft>
            <a:buNone/>
          </a:pPr>
          <a:r>
            <a:rPr lang="en-US" sz="1700" kern="1200" baseline="0"/>
            <a:t>It isn’t enough to state the need in your application, </a:t>
          </a:r>
          <a:r>
            <a:rPr lang="en-US" sz="1700" b="1" u="sng" kern="1200" baseline="0"/>
            <a:t>you have to back it up with data.</a:t>
          </a:r>
          <a:endParaRPr lang="en-US" sz="1700" kern="1200"/>
        </a:p>
      </dsp:txBody>
      <dsp:txXfrm>
        <a:off x="1916321" y="709"/>
        <a:ext cx="5376653" cy="1659152"/>
      </dsp:txXfrm>
    </dsp:sp>
    <dsp:sp modelId="{E0563121-F95E-4D79-B5A8-65D3A9A25791}">
      <dsp:nvSpPr>
        <dsp:cNvPr id="0" name=""/>
        <dsp:cNvSpPr/>
      </dsp:nvSpPr>
      <dsp:spPr>
        <a:xfrm>
          <a:off x="0" y="2074650"/>
          <a:ext cx="7292975" cy="165915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84C1A6-6562-4A6A-A66A-4FC2707859FD}">
      <dsp:nvSpPr>
        <dsp:cNvPr id="0" name=""/>
        <dsp:cNvSpPr/>
      </dsp:nvSpPr>
      <dsp:spPr>
        <a:xfrm>
          <a:off x="501893" y="2447959"/>
          <a:ext cx="912534" cy="91253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4729E93-B9FA-469C-AD00-B3525E082A7E}">
      <dsp:nvSpPr>
        <dsp:cNvPr id="0" name=""/>
        <dsp:cNvSpPr/>
      </dsp:nvSpPr>
      <dsp:spPr>
        <a:xfrm>
          <a:off x="1916321" y="2074650"/>
          <a:ext cx="5376653" cy="1659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594" tIns="175594" rIns="175594" bIns="175594" numCol="1" spcCol="1270" anchor="ctr" anchorCtr="0">
          <a:noAutofit/>
        </a:bodyPr>
        <a:lstStyle/>
        <a:p>
          <a:pPr marL="0" lvl="0" indent="0" algn="l" defTabSz="755650">
            <a:lnSpc>
              <a:spcPct val="90000"/>
            </a:lnSpc>
            <a:spcBef>
              <a:spcPct val="0"/>
            </a:spcBef>
            <a:spcAft>
              <a:spcPct val="35000"/>
            </a:spcAft>
            <a:buNone/>
          </a:pPr>
          <a:r>
            <a:rPr lang="en-US" sz="1700" kern="1200" baseline="0" dirty="0"/>
            <a:t>Do your research on what is offered in the schools in your area.  For example, if ABC Elementary School is offering an innovative program but only children zoned for that school can participate then that is a need.  More children interested than the district can support.  This requires real numbers.  </a:t>
          </a:r>
          <a:endParaRPr lang="en-US" sz="1700" kern="1200" dirty="0"/>
        </a:p>
      </dsp:txBody>
      <dsp:txXfrm>
        <a:off x="1916321" y="2074650"/>
        <a:ext cx="5376653" cy="1659152"/>
      </dsp:txXfrm>
    </dsp:sp>
    <dsp:sp modelId="{CBAE8B9A-D046-44F8-8809-68BDADC20D16}">
      <dsp:nvSpPr>
        <dsp:cNvPr id="0" name=""/>
        <dsp:cNvSpPr/>
      </dsp:nvSpPr>
      <dsp:spPr>
        <a:xfrm>
          <a:off x="0" y="4148591"/>
          <a:ext cx="7292975" cy="165915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697A63-16D1-42B0-A07C-5A661DC60E5C}">
      <dsp:nvSpPr>
        <dsp:cNvPr id="0" name=""/>
        <dsp:cNvSpPr/>
      </dsp:nvSpPr>
      <dsp:spPr>
        <a:xfrm>
          <a:off x="501893" y="4521900"/>
          <a:ext cx="912534" cy="91253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678A2FE-37FF-4AAB-89A4-059FA49D6FF1}">
      <dsp:nvSpPr>
        <dsp:cNvPr id="0" name=""/>
        <dsp:cNvSpPr/>
      </dsp:nvSpPr>
      <dsp:spPr>
        <a:xfrm>
          <a:off x="1916321" y="4148591"/>
          <a:ext cx="5376653" cy="1659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594" tIns="175594" rIns="175594" bIns="175594" numCol="1" spcCol="1270" anchor="ctr" anchorCtr="0">
          <a:noAutofit/>
        </a:bodyPr>
        <a:lstStyle/>
        <a:p>
          <a:pPr marL="0" lvl="0" indent="0" algn="l" defTabSz="755650">
            <a:lnSpc>
              <a:spcPct val="90000"/>
            </a:lnSpc>
            <a:spcBef>
              <a:spcPct val="0"/>
            </a:spcBef>
            <a:spcAft>
              <a:spcPct val="35000"/>
            </a:spcAft>
            <a:buNone/>
          </a:pPr>
          <a:r>
            <a:rPr lang="en-US" sz="1700" kern="1200" baseline="0" dirty="0"/>
            <a:t>Data can be in many forms, it just needs to document your stated need.</a:t>
          </a:r>
          <a:endParaRPr lang="en-US" sz="1700" kern="1200" dirty="0"/>
        </a:p>
      </dsp:txBody>
      <dsp:txXfrm>
        <a:off x="1916321" y="4148591"/>
        <a:ext cx="5376653" cy="16591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07A2B4-4FD7-46D1-8811-FFCDC096E837}">
      <dsp:nvSpPr>
        <dsp:cNvPr id="0" name=""/>
        <dsp:cNvSpPr/>
      </dsp:nvSpPr>
      <dsp:spPr>
        <a:xfrm>
          <a:off x="177105" y="1546"/>
          <a:ext cx="2327671" cy="1396603"/>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Chamber of Commerce</a:t>
          </a:r>
        </a:p>
      </dsp:txBody>
      <dsp:txXfrm>
        <a:off x="177105" y="1546"/>
        <a:ext cx="2327671" cy="1396603"/>
      </dsp:txXfrm>
    </dsp:sp>
    <dsp:sp modelId="{3A697286-5B81-4115-A6F0-5CD5F0F36808}">
      <dsp:nvSpPr>
        <dsp:cNvPr id="0" name=""/>
        <dsp:cNvSpPr/>
      </dsp:nvSpPr>
      <dsp:spPr>
        <a:xfrm>
          <a:off x="2737544" y="1546"/>
          <a:ext cx="2327671" cy="1396603"/>
        </a:xfrm>
        <a:prstGeom prst="rect">
          <a:avLst/>
        </a:prstGeom>
        <a:solidFill>
          <a:schemeClr val="accent5">
            <a:hueOff val="1225503"/>
            <a:satOff val="-733"/>
            <a:lumOff val="302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Sherriff's Department</a:t>
          </a:r>
        </a:p>
      </dsp:txBody>
      <dsp:txXfrm>
        <a:off x="2737544" y="1546"/>
        <a:ext cx="2327671" cy="1396603"/>
      </dsp:txXfrm>
    </dsp:sp>
    <dsp:sp modelId="{7AF2B7EB-E427-4F39-BD82-94977126078F}">
      <dsp:nvSpPr>
        <dsp:cNvPr id="0" name=""/>
        <dsp:cNvSpPr/>
      </dsp:nvSpPr>
      <dsp:spPr>
        <a:xfrm>
          <a:off x="5297983" y="1546"/>
          <a:ext cx="2327671" cy="1396603"/>
        </a:xfrm>
        <a:prstGeom prst="rect">
          <a:avLst/>
        </a:prstGeom>
        <a:solidFill>
          <a:schemeClr val="accent5">
            <a:hueOff val="2451006"/>
            <a:satOff val="-1466"/>
            <a:lumOff val="603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United Way</a:t>
          </a:r>
        </a:p>
      </dsp:txBody>
      <dsp:txXfrm>
        <a:off x="5297983" y="1546"/>
        <a:ext cx="2327671" cy="1396603"/>
      </dsp:txXfrm>
    </dsp:sp>
    <dsp:sp modelId="{2D66A7B7-1EFC-46EB-B07A-9808A5E88820}">
      <dsp:nvSpPr>
        <dsp:cNvPr id="0" name=""/>
        <dsp:cNvSpPr/>
      </dsp:nvSpPr>
      <dsp:spPr>
        <a:xfrm>
          <a:off x="7858422" y="1546"/>
          <a:ext cx="2327671" cy="1396603"/>
        </a:xfrm>
        <a:prstGeom prst="rect">
          <a:avLst/>
        </a:prstGeom>
        <a:solidFill>
          <a:schemeClr val="accent5">
            <a:hueOff val="3676508"/>
            <a:satOff val="-2200"/>
            <a:lumOff val="905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Colleges and Universities</a:t>
          </a:r>
        </a:p>
      </dsp:txBody>
      <dsp:txXfrm>
        <a:off x="7858422" y="1546"/>
        <a:ext cx="2327671" cy="1396603"/>
      </dsp:txXfrm>
    </dsp:sp>
    <dsp:sp modelId="{1A120209-74EB-4750-A9C6-F387B2BAF859}">
      <dsp:nvSpPr>
        <dsp:cNvPr id="0" name=""/>
        <dsp:cNvSpPr/>
      </dsp:nvSpPr>
      <dsp:spPr>
        <a:xfrm>
          <a:off x="2737544" y="1630917"/>
          <a:ext cx="2327671" cy="1396603"/>
        </a:xfrm>
        <a:prstGeom prst="rect">
          <a:avLst/>
        </a:prstGeom>
        <a:solidFill>
          <a:schemeClr val="accent5">
            <a:hueOff val="4902011"/>
            <a:satOff val="-2933"/>
            <a:lumOff val="1207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Census</a:t>
          </a:r>
        </a:p>
      </dsp:txBody>
      <dsp:txXfrm>
        <a:off x="2737544" y="1630917"/>
        <a:ext cx="2327671" cy="1396603"/>
      </dsp:txXfrm>
    </dsp:sp>
    <dsp:sp modelId="{3F0B59A4-FE89-4E8E-AF65-96748ECE9336}">
      <dsp:nvSpPr>
        <dsp:cNvPr id="0" name=""/>
        <dsp:cNvSpPr/>
      </dsp:nvSpPr>
      <dsp:spPr>
        <a:xfrm>
          <a:off x="5297983" y="1630917"/>
          <a:ext cx="2327671" cy="1396603"/>
        </a:xfrm>
        <a:prstGeom prst="rect">
          <a:avLst/>
        </a:prstGeom>
        <a:solidFill>
          <a:schemeClr val="accent5">
            <a:hueOff val="6127514"/>
            <a:satOff val="-3666"/>
            <a:lumOff val="150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County Government</a:t>
          </a:r>
        </a:p>
      </dsp:txBody>
      <dsp:txXfrm>
        <a:off x="5297983" y="1630917"/>
        <a:ext cx="2327671" cy="13966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9844A9-C27C-4069-8876-82B78D12F906}">
      <dsp:nvSpPr>
        <dsp:cNvPr id="0" name=""/>
        <dsp:cNvSpPr/>
      </dsp:nvSpPr>
      <dsp:spPr>
        <a:xfrm>
          <a:off x="3371" y="488458"/>
          <a:ext cx="2675104" cy="1605062"/>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Does your curriculum match the population you intend to serve?</a:t>
          </a:r>
        </a:p>
      </dsp:txBody>
      <dsp:txXfrm>
        <a:off x="3371" y="488458"/>
        <a:ext cx="2675104" cy="1605062"/>
      </dsp:txXfrm>
    </dsp:sp>
    <dsp:sp modelId="{0ECC9D71-3DFD-474B-A944-5C48845D579B}">
      <dsp:nvSpPr>
        <dsp:cNvPr id="0" name=""/>
        <dsp:cNvSpPr/>
      </dsp:nvSpPr>
      <dsp:spPr>
        <a:xfrm>
          <a:off x="2945987" y="488458"/>
          <a:ext cx="2675104" cy="1605062"/>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Does it extended to all grades you intend to eventually serve in all subjects?</a:t>
          </a:r>
        </a:p>
      </dsp:txBody>
      <dsp:txXfrm>
        <a:off x="2945987" y="488458"/>
        <a:ext cx="2675104" cy="1605062"/>
      </dsp:txXfrm>
    </dsp:sp>
    <dsp:sp modelId="{2771F53F-94BC-487A-9694-AF349C32F74F}">
      <dsp:nvSpPr>
        <dsp:cNvPr id="0" name=""/>
        <dsp:cNvSpPr/>
      </dsp:nvSpPr>
      <dsp:spPr>
        <a:xfrm>
          <a:off x="5888602" y="488458"/>
          <a:ext cx="2675104" cy="1605062"/>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Can you afford it?</a:t>
          </a:r>
        </a:p>
      </dsp:txBody>
      <dsp:txXfrm>
        <a:off x="5888602" y="488458"/>
        <a:ext cx="2675104" cy="1605062"/>
      </dsp:txXfrm>
    </dsp:sp>
    <dsp:sp modelId="{24D56818-5819-4E88-A85B-CB7F4807D57D}">
      <dsp:nvSpPr>
        <dsp:cNvPr id="0" name=""/>
        <dsp:cNvSpPr/>
      </dsp:nvSpPr>
      <dsp:spPr>
        <a:xfrm>
          <a:off x="8831218" y="488458"/>
          <a:ext cx="2675104" cy="1605062"/>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Can you document the amount of professional development needed to effectively implement your chosen curriculum and the cost associated with it?</a:t>
          </a:r>
        </a:p>
      </dsp:txBody>
      <dsp:txXfrm>
        <a:off x="8831218" y="488458"/>
        <a:ext cx="2675104" cy="1605062"/>
      </dsp:txXfrm>
    </dsp:sp>
    <dsp:sp modelId="{93EAF1DE-5498-40BD-BB18-C4F62CC1DE9A}">
      <dsp:nvSpPr>
        <dsp:cNvPr id="0" name=""/>
        <dsp:cNvSpPr/>
      </dsp:nvSpPr>
      <dsp:spPr>
        <a:xfrm>
          <a:off x="1474679" y="2361032"/>
          <a:ext cx="2675104" cy="1605062"/>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Is your curriculum research based?</a:t>
          </a:r>
        </a:p>
      </dsp:txBody>
      <dsp:txXfrm>
        <a:off x="1474679" y="2361032"/>
        <a:ext cx="2675104" cy="1605062"/>
      </dsp:txXfrm>
    </dsp:sp>
    <dsp:sp modelId="{0E944927-7020-46AA-9616-B2A0B1BAEEAA}">
      <dsp:nvSpPr>
        <dsp:cNvPr id="0" name=""/>
        <dsp:cNvSpPr/>
      </dsp:nvSpPr>
      <dsp:spPr>
        <a:xfrm>
          <a:off x="4417295" y="2361032"/>
          <a:ext cx="2675104" cy="1605062"/>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Does it align to State Standards?</a:t>
          </a:r>
        </a:p>
      </dsp:txBody>
      <dsp:txXfrm>
        <a:off x="4417295" y="2361032"/>
        <a:ext cx="2675104" cy="1605062"/>
      </dsp:txXfrm>
    </dsp:sp>
    <dsp:sp modelId="{035C7CEF-B279-4734-94F8-65890F51B54F}">
      <dsp:nvSpPr>
        <dsp:cNvPr id="0" name=""/>
        <dsp:cNvSpPr/>
      </dsp:nvSpPr>
      <dsp:spPr>
        <a:xfrm>
          <a:off x="7359910" y="2361032"/>
          <a:ext cx="2675104" cy="1605062"/>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Does your curriculum address the need?</a:t>
          </a:r>
        </a:p>
      </dsp:txBody>
      <dsp:txXfrm>
        <a:off x="7359910" y="2361032"/>
        <a:ext cx="2675104" cy="16050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F93D3B-3974-4AAF-AA30-CF96757C6213}">
      <dsp:nvSpPr>
        <dsp:cNvPr id="0" name=""/>
        <dsp:cNvSpPr/>
      </dsp:nvSpPr>
      <dsp:spPr>
        <a:xfrm>
          <a:off x="0" y="37430"/>
          <a:ext cx="7726800" cy="909035"/>
        </a:xfrm>
        <a:prstGeom prst="roundRect">
          <a:avLst/>
        </a:prstGeom>
        <a:gradFill rotWithShape="0">
          <a:gsLst>
            <a:gs pos="0">
              <a:schemeClr val="accent2">
                <a:hueOff val="0"/>
                <a:satOff val="0"/>
                <a:lumOff val="0"/>
                <a:alphaOff val="0"/>
                <a:tint val="94000"/>
                <a:satMod val="100000"/>
                <a:lumMod val="108000"/>
              </a:schemeClr>
            </a:gs>
            <a:gs pos="50000">
              <a:schemeClr val="accent2">
                <a:hueOff val="0"/>
                <a:satOff val="0"/>
                <a:lumOff val="0"/>
                <a:alphaOff val="0"/>
                <a:tint val="98000"/>
                <a:shade val="100000"/>
                <a:satMod val="100000"/>
                <a:lumMod val="100000"/>
              </a:schemeClr>
            </a:gs>
            <a:gs pos="100000">
              <a:schemeClr val="accent2">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A mission statement should be… </a:t>
          </a:r>
        </a:p>
      </dsp:txBody>
      <dsp:txXfrm>
        <a:off x="44375" y="81805"/>
        <a:ext cx="7638050" cy="820285"/>
      </dsp:txXfrm>
    </dsp:sp>
    <dsp:sp modelId="{F09F7549-0602-4727-8893-201E6EC86FDF}">
      <dsp:nvSpPr>
        <dsp:cNvPr id="0" name=""/>
        <dsp:cNvSpPr/>
      </dsp:nvSpPr>
      <dsp:spPr>
        <a:xfrm>
          <a:off x="0" y="1018465"/>
          <a:ext cx="7726800" cy="909035"/>
        </a:xfrm>
        <a:prstGeom prst="roundRect">
          <a:avLst/>
        </a:prstGeom>
        <a:gradFill rotWithShape="0">
          <a:gsLst>
            <a:gs pos="0">
              <a:schemeClr val="accent2">
                <a:hueOff val="-668712"/>
                <a:satOff val="-2656"/>
                <a:lumOff val="1686"/>
                <a:alphaOff val="0"/>
                <a:tint val="94000"/>
                <a:satMod val="100000"/>
                <a:lumMod val="108000"/>
              </a:schemeClr>
            </a:gs>
            <a:gs pos="50000">
              <a:schemeClr val="accent2">
                <a:hueOff val="-668712"/>
                <a:satOff val="-2656"/>
                <a:lumOff val="1686"/>
                <a:alphaOff val="0"/>
                <a:tint val="98000"/>
                <a:shade val="100000"/>
                <a:satMod val="100000"/>
                <a:lumMod val="100000"/>
              </a:schemeClr>
            </a:gs>
            <a:gs pos="100000">
              <a:schemeClr val="accent2">
                <a:hueOff val="-668712"/>
                <a:satOff val="-2656"/>
                <a:lumOff val="1686"/>
                <a:alphaOff val="0"/>
                <a:shade val="72000"/>
                <a:satMod val="120000"/>
                <a:lumMod val="100000"/>
              </a:schemeClr>
            </a:gs>
          </a:gsLst>
          <a:lin ang="5400000" scaled="0"/>
        </a:gra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a clear and succinct representation of the school’s purpose for existence</a:t>
          </a:r>
        </a:p>
      </dsp:txBody>
      <dsp:txXfrm>
        <a:off x="44375" y="1062840"/>
        <a:ext cx="7638050" cy="820285"/>
      </dsp:txXfrm>
    </dsp:sp>
    <dsp:sp modelId="{4F275870-FD7A-4952-9784-ED785150097F}">
      <dsp:nvSpPr>
        <dsp:cNvPr id="0" name=""/>
        <dsp:cNvSpPr/>
      </dsp:nvSpPr>
      <dsp:spPr>
        <a:xfrm>
          <a:off x="0" y="1999500"/>
          <a:ext cx="7726800" cy="909035"/>
        </a:xfrm>
        <a:prstGeom prst="roundRect">
          <a:avLst/>
        </a:prstGeom>
        <a:gradFill rotWithShape="0">
          <a:gsLst>
            <a:gs pos="0">
              <a:schemeClr val="accent2">
                <a:hueOff val="-1337424"/>
                <a:satOff val="-5312"/>
                <a:lumOff val="3373"/>
                <a:alphaOff val="0"/>
                <a:tint val="94000"/>
                <a:satMod val="100000"/>
                <a:lumMod val="108000"/>
              </a:schemeClr>
            </a:gs>
            <a:gs pos="50000">
              <a:schemeClr val="accent2">
                <a:hueOff val="-1337424"/>
                <a:satOff val="-5312"/>
                <a:lumOff val="3373"/>
                <a:alphaOff val="0"/>
                <a:tint val="98000"/>
                <a:shade val="100000"/>
                <a:satMod val="100000"/>
                <a:lumMod val="100000"/>
              </a:schemeClr>
            </a:gs>
            <a:gs pos="100000">
              <a:schemeClr val="accent2">
                <a:hueOff val="-1337424"/>
                <a:satOff val="-5312"/>
                <a:lumOff val="3373"/>
                <a:alphaOff val="0"/>
                <a:shade val="72000"/>
                <a:satMod val="120000"/>
                <a:lumMod val="100000"/>
              </a:schemeClr>
            </a:gs>
          </a:gsLst>
          <a:lin ang="5400000" scaled="0"/>
        </a:gra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the end result of the journey</a:t>
          </a:r>
        </a:p>
      </dsp:txBody>
      <dsp:txXfrm>
        <a:off x="44375" y="2043875"/>
        <a:ext cx="7638050" cy="820285"/>
      </dsp:txXfrm>
    </dsp:sp>
    <dsp:sp modelId="{DDC5E46F-A428-4B9D-A6AC-52D883ADC523}">
      <dsp:nvSpPr>
        <dsp:cNvPr id="0" name=""/>
        <dsp:cNvSpPr/>
      </dsp:nvSpPr>
      <dsp:spPr>
        <a:xfrm>
          <a:off x="0" y="2980535"/>
          <a:ext cx="7726800" cy="909035"/>
        </a:xfrm>
        <a:prstGeom prst="roundRect">
          <a:avLst/>
        </a:prstGeom>
        <a:gradFill rotWithShape="0">
          <a:gsLst>
            <a:gs pos="0">
              <a:schemeClr val="accent2">
                <a:hueOff val="-2006136"/>
                <a:satOff val="-7967"/>
                <a:lumOff val="5059"/>
                <a:alphaOff val="0"/>
                <a:tint val="94000"/>
                <a:satMod val="100000"/>
                <a:lumMod val="108000"/>
              </a:schemeClr>
            </a:gs>
            <a:gs pos="50000">
              <a:schemeClr val="accent2">
                <a:hueOff val="-2006136"/>
                <a:satOff val="-7967"/>
                <a:lumOff val="5059"/>
                <a:alphaOff val="0"/>
                <a:tint val="98000"/>
                <a:shade val="100000"/>
                <a:satMod val="100000"/>
                <a:lumMod val="100000"/>
              </a:schemeClr>
            </a:gs>
            <a:gs pos="100000">
              <a:schemeClr val="accent2">
                <a:hueOff val="-2006136"/>
                <a:satOff val="-7967"/>
                <a:lumOff val="5059"/>
                <a:alphaOff val="0"/>
                <a:shade val="72000"/>
                <a:satMod val="120000"/>
                <a:lumMod val="100000"/>
              </a:schemeClr>
            </a:gs>
          </a:gsLst>
          <a:lin ang="5400000" scaled="0"/>
        </a:gra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the description of what the child “looks like” when they leave or what the child is prepared for in life</a:t>
          </a:r>
        </a:p>
      </dsp:txBody>
      <dsp:txXfrm>
        <a:off x="44375" y="3024910"/>
        <a:ext cx="7638050" cy="820285"/>
      </dsp:txXfrm>
    </dsp:sp>
    <dsp:sp modelId="{7EC1D808-02E4-4B2C-832D-BF0C03DE1CB3}">
      <dsp:nvSpPr>
        <dsp:cNvPr id="0" name=""/>
        <dsp:cNvSpPr/>
      </dsp:nvSpPr>
      <dsp:spPr>
        <a:xfrm>
          <a:off x="0" y="3961570"/>
          <a:ext cx="7726800" cy="909035"/>
        </a:xfrm>
        <a:prstGeom prst="roundRect">
          <a:avLst/>
        </a:prstGeom>
        <a:gradFill rotWithShape="0">
          <a:gsLst>
            <a:gs pos="0">
              <a:schemeClr val="accent2">
                <a:hueOff val="-2674849"/>
                <a:satOff val="-10623"/>
                <a:lumOff val="6746"/>
                <a:alphaOff val="0"/>
                <a:tint val="94000"/>
                <a:satMod val="100000"/>
                <a:lumMod val="108000"/>
              </a:schemeClr>
            </a:gs>
            <a:gs pos="50000">
              <a:schemeClr val="accent2">
                <a:hueOff val="-2674849"/>
                <a:satOff val="-10623"/>
                <a:lumOff val="6746"/>
                <a:alphaOff val="0"/>
                <a:tint val="98000"/>
                <a:shade val="100000"/>
                <a:satMod val="100000"/>
                <a:lumMod val="100000"/>
              </a:schemeClr>
            </a:gs>
            <a:gs pos="100000">
              <a:schemeClr val="accent2">
                <a:hueOff val="-2674849"/>
                <a:satOff val="-10623"/>
                <a:lumOff val="6746"/>
                <a:alphaOff val="0"/>
                <a:shade val="72000"/>
                <a:satMod val="120000"/>
                <a:lumMod val="100000"/>
              </a:schemeClr>
            </a:gs>
          </a:gsLst>
          <a:lin ang="5400000" scaled="0"/>
        </a:gra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	Example for a STEM school;</a:t>
          </a:r>
        </a:p>
      </dsp:txBody>
      <dsp:txXfrm>
        <a:off x="44375" y="4005945"/>
        <a:ext cx="7638050" cy="820285"/>
      </dsp:txXfrm>
    </dsp:sp>
    <dsp:sp modelId="{4D6005E7-0543-482D-8EB4-BA495BEF9685}">
      <dsp:nvSpPr>
        <dsp:cNvPr id="0" name=""/>
        <dsp:cNvSpPr/>
      </dsp:nvSpPr>
      <dsp:spPr>
        <a:xfrm>
          <a:off x="0" y="4942605"/>
          <a:ext cx="7726800" cy="909035"/>
        </a:xfrm>
        <a:prstGeom prst="roundRect">
          <a:avLst/>
        </a:prstGeom>
        <a:gradFill rotWithShape="0">
          <a:gsLst>
            <a:gs pos="0">
              <a:schemeClr val="accent2">
                <a:hueOff val="-3343561"/>
                <a:satOff val="-13279"/>
                <a:lumOff val="8432"/>
                <a:alphaOff val="0"/>
                <a:tint val="94000"/>
                <a:satMod val="100000"/>
                <a:lumMod val="108000"/>
              </a:schemeClr>
            </a:gs>
            <a:gs pos="50000">
              <a:schemeClr val="accent2">
                <a:hueOff val="-3343561"/>
                <a:satOff val="-13279"/>
                <a:lumOff val="8432"/>
                <a:alphaOff val="0"/>
                <a:tint val="98000"/>
                <a:shade val="100000"/>
                <a:satMod val="100000"/>
                <a:lumMod val="100000"/>
              </a:schemeClr>
            </a:gs>
            <a:gs pos="100000">
              <a:schemeClr val="accent2">
                <a:hueOff val="-3343561"/>
                <a:satOff val="-13279"/>
                <a:lumOff val="8432"/>
                <a:alphaOff val="0"/>
                <a:shade val="72000"/>
                <a:satMod val="120000"/>
                <a:lumMod val="100000"/>
              </a:schemeClr>
            </a:gs>
          </a:gsLst>
          <a:lin ang="5400000" scaled="0"/>
        </a:gra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	Creating the next generation of scientists </a:t>
          </a:r>
        </a:p>
      </dsp:txBody>
      <dsp:txXfrm>
        <a:off x="44375" y="4986980"/>
        <a:ext cx="7638050" cy="82028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1B9A2C-C441-4151-B985-6BEE4B0445C0}" type="datetimeFigureOut">
              <a:rPr lang="en-US" smtClean="0"/>
              <a:t>9/13/2021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35BCD1-4CD4-4384-BEC9-BC3A7C6C3F96}" type="slidenum">
              <a:rPr lang="en-US" smtClean="0"/>
              <a:t>‹#›</a:t>
            </a:fld>
            <a:endParaRPr lang="en-US"/>
          </a:p>
        </p:txBody>
      </p:sp>
    </p:spTree>
    <p:extLst>
      <p:ext uri="{BB962C8B-B14F-4D97-AF65-F5344CB8AC3E}">
        <p14:creationId xmlns:p14="http://schemas.microsoft.com/office/powerpoint/2010/main" val="2341491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1A505E-4451-4325-B945-572FC84C14D7}" type="slidenum">
              <a:rPr lang="en-US"/>
              <a:pPr/>
              <a:t>14</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1523019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BBC8AE-0C61-407A-B4EB-5ED40580A948}"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4651D-C39D-439C-8639-7CF6B403C6C7}" type="slidenum">
              <a:rPr lang="en-US" smtClean="0"/>
              <a:t>‹#›</a:t>
            </a:fld>
            <a:endParaRPr lang="en-US"/>
          </a:p>
        </p:txBody>
      </p:sp>
    </p:spTree>
    <p:extLst>
      <p:ext uri="{BB962C8B-B14F-4D97-AF65-F5344CB8AC3E}">
        <p14:creationId xmlns:p14="http://schemas.microsoft.com/office/powerpoint/2010/main" val="251970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BBC8AE-0C61-407A-B4EB-5ED40580A948}"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4651D-C39D-439C-8639-7CF6B403C6C7}" type="slidenum">
              <a:rPr lang="en-US" smtClean="0"/>
              <a:t>‹#›</a:t>
            </a:fld>
            <a:endParaRPr lang="en-US"/>
          </a:p>
        </p:txBody>
      </p:sp>
    </p:spTree>
    <p:extLst>
      <p:ext uri="{BB962C8B-B14F-4D97-AF65-F5344CB8AC3E}">
        <p14:creationId xmlns:p14="http://schemas.microsoft.com/office/powerpoint/2010/main" val="1826750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BBC8AE-0C61-407A-B4EB-5ED40580A948}"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4651D-C39D-439C-8639-7CF6B403C6C7}" type="slidenum">
              <a:rPr lang="en-US" smtClean="0"/>
              <a:t>‹#›</a:t>
            </a:fld>
            <a:endParaRPr lang="en-US"/>
          </a:p>
        </p:txBody>
      </p:sp>
    </p:spTree>
    <p:extLst>
      <p:ext uri="{BB962C8B-B14F-4D97-AF65-F5344CB8AC3E}">
        <p14:creationId xmlns:p14="http://schemas.microsoft.com/office/powerpoint/2010/main" val="3063245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BBC8AE-0C61-407A-B4EB-5ED40580A948}"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4651D-C39D-439C-8639-7CF6B403C6C7}"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50075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BBC8AE-0C61-407A-B4EB-5ED40580A948}"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4651D-C39D-439C-8639-7CF6B403C6C7}" type="slidenum">
              <a:rPr lang="en-US" smtClean="0"/>
              <a:t>‹#›</a:t>
            </a:fld>
            <a:endParaRPr lang="en-US"/>
          </a:p>
        </p:txBody>
      </p:sp>
    </p:spTree>
    <p:extLst>
      <p:ext uri="{BB962C8B-B14F-4D97-AF65-F5344CB8AC3E}">
        <p14:creationId xmlns:p14="http://schemas.microsoft.com/office/powerpoint/2010/main" val="36267594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0BBC8AE-0C61-407A-B4EB-5ED40580A948}" type="datetimeFigureOut">
              <a:rPr lang="en-US" smtClean="0"/>
              <a:t>9/13/2021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34651D-C39D-439C-8639-7CF6B403C6C7}" type="slidenum">
              <a:rPr lang="en-US" smtClean="0"/>
              <a:t>‹#›</a:t>
            </a:fld>
            <a:endParaRPr lang="en-US"/>
          </a:p>
        </p:txBody>
      </p:sp>
    </p:spTree>
    <p:extLst>
      <p:ext uri="{BB962C8B-B14F-4D97-AF65-F5344CB8AC3E}">
        <p14:creationId xmlns:p14="http://schemas.microsoft.com/office/powerpoint/2010/main" val="3817107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0BBC8AE-0C61-407A-B4EB-5ED40580A948}" type="datetimeFigureOut">
              <a:rPr lang="en-US" smtClean="0"/>
              <a:t>9/13/2021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34651D-C39D-439C-8639-7CF6B403C6C7}" type="slidenum">
              <a:rPr lang="en-US" smtClean="0"/>
              <a:t>‹#›</a:t>
            </a:fld>
            <a:endParaRPr lang="en-US"/>
          </a:p>
        </p:txBody>
      </p:sp>
    </p:spTree>
    <p:extLst>
      <p:ext uri="{BB962C8B-B14F-4D97-AF65-F5344CB8AC3E}">
        <p14:creationId xmlns:p14="http://schemas.microsoft.com/office/powerpoint/2010/main" val="19465650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BBC8AE-0C61-407A-B4EB-5ED40580A948}"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4651D-C39D-439C-8639-7CF6B403C6C7}" type="slidenum">
              <a:rPr lang="en-US" smtClean="0"/>
              <a:t>‹#›</a:t>
            </a:fld>
            <a:endParaRPr lang="en-US"/>
          </a:p>
        </p:txBody>
      </p:sp>
    </p:spTree>
    <p:extLst>
      <p:ext uri="{BB962C8B-B14F-4D97-AF65-F5344CB8AC3E}">
        <p14:creationId xmlns:p14="http://schemas.microsoft.com/office/powerpoint/2010/main" val="2625879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BBC8AE-0C61-407A-B4EB-5ED40580A948}"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4651D-C39D-439C-8639-7CF6B403C6C7}" type="slidenum">
              <a:rPr lang="en-US" smtClean="0"/>
              <a:t>‹#›</a:t>
            </a:fld>
            <a:endParaRPr lang="en-US"/>
          </a:p>
        </p:txBody>
      </p:sp>
    </p:spTree>
    <p:extLst>
      <p:ext uri="{BB962C8B-B14F-4D97-AF65-F5344CB8AC3E}">
        <p14:creationId xmlns:p14="http://schemas.microsoft.com/office/powerpoint/2010/main" val="27839669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7494F-682B-4C0E-B6DF-9953C9BC85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BF226B-29D5-4E1D-B6B3-A214C756B0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BEE11C-6B70-49CD-AAEA-E015551735CA}"/>
              </a:ext>
            </a:extLst>
          </p:cNvPr>
          <p:cNvSpPr>
            <a:spLocks noGrp="1"/>
          </p:cNvSpPr>
          <p:nvPr>
            <p:ph type="dt" sz="half" idx="10"/>
          </p:nvPr>
        </p:nvSpPr>
        <p:spPr/>
        <p:txBody>
          <a:bodyPr/>
          <a:lstStyle/>
          <a:p>
            <a:fld id="{70BBC8AE-0C61-407A-B4EB-5ED40580A948}" type="datetimeFigureOut">
              <a:rPr lang="en-US" smtClean="0"/>
              <a:t>9/13/2021</a:t>
            </a:fld>
            <a:endParaRPr lang="en-US"/>
          </a:p>
        </p:txBody>
      </p:sp>
      <p:sp>
        <p:nvSpPr>
          <p:cNvPr id="5" name="Footer Placeholder 4">
            <a:extLst>
              <a:ext uri="{FF2B5EF4-FFF2-40B4-BE49-F238E27FC236}">
                <a16:creationId xmlns:a16="http://schemas.microsoft.com/office/drawing/2014/main" id="{536219C0-BC43-4EDD-9806-E58D09E1B4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69C476-7192-4F24-8BA1-EC92487D5F6A}"/>
              </a:ext>
            </a:extLst>
          </p:cNvPr>
          <p:cNvSpPr>
            <a:spLocks noGrp="1"/>
          </p:cNvSpPr>
          <p:nvPr>
            <p:ph type="sldNum" sz="quarter" idx="12"/>
          </p:nvPr>
        </p:nvSpPr>
        <p:spPr/>
        <p:txBody>
          <a:bodyPr/>
          <a:lstStyle/>
          <a:p>
            <a:fld id="{9734651D-C39D-439C-8639-7CF6B403C6C7}" type="slidenum">
              <a:rPr lang="en-US" smtClean="0"/>
              <a:t>‹#›</a:t>
            </a:fld>
            <a:endParaRPr lang="en-US"/>
          </a:p>
        </p:txBody>
      </p:sp>
    </p:spTree>
    <p:extLst>
      <p:ext uri="{BB962C8B-B14F-4D97-AF65-F5344CB8AC3E}">
        <p14:creationId xmlns:p14="http://schemas.microsoft.com/office/powerpoint/2010/main" val="1278632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BBC8AE-0C61-407A-B4EB-5ED40580A948}"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4651D-C39D-439C-8639-7CF6B403C6C7}" type="slidenum">
              <a:rPr lang="en-US" smtClean="0"/>
              <a:t>‹#›</a:t>
            </a:fld>
            <a:endParaRPr lang="en-US"/>
          </a:p>
        </p:txBody>
      </p:sp>
    </p:spTree>
    <p:extLst>
      <p:ext uri="{BB962C8B-B14F-4D97-AF65-F5344CB8AC3E}">
        <p14:creationId xmlns:p14="http://schemas.microsoft.com/office/powerpoint/2010/main" val="3703205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BBC8AE-0C61-407A-B4EB-5ED40580A948}"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4651D-C39D-439C-8639-7CF6B403C6C7}" type="slidenum">
              <a:rPr lang="en-US" smtClean="0"/>
              <a:t>‹#›</a:t>
            </a:fld>
            <a:endParaRPr lang="en-US"/>
          </a:p>
        </p:txBody>
      </p:sp>
    </p:spTree>
    <p:extLst>
      <p:ext uri="{BB962C8B-B14F-4D97-AF65-F5344CB8AC3E}">
        <p14:creationId xmlns:p14="http://schemas.microsoft.com/office/powerpoint/2010/main" val="3311334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BBC8AE-0C61-407A-B4EB-5ED40580A948}"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4651D-C39D-439C-8639-7CF6B403C6C7}" type="slidenum">
              <a:rPr lang="en-US" smtClean="0"/>
              <a:t>‹#›</a:t>
            </a:fld>
            <a:endParaRPr lang="en-US"/>
          </a:p>
        </p:txBody>
      </p:sp>
    </p:spTree>
    <p:extLst>
      <p:ext uri="{BB962C8B-B14F-4D97-AF65-F5344CB8AC3E}">
        <p14:creationId xmlns:p14="http://schemas.microsoft.com/office/powerpoint/2010/main" val="4023136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BBC8AE-0C61-407A-B4EB-5ED40580A948}" type="datetimeFigureOut">
              <a:rPr lang="en-US" smtClean="0"/>
              <a:t>9/13/2021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34651D-C39D-439C-8639-7CF6B403C6C7}" type="slidenum">
              <a:rPr lang="en-US" smtClean="0"/>
              <a:t>‹#›</a:t>
            </a:fld>
            <a:endParaRPr lang="en-US"/>
          </a:p>
        </p:txBody>
      </p:sp>
    </p:spTree>
    <p:extLst>
      <p:ext uri="{BB962C8B-B14F-4D97-AF65-F5344CB8AC3E}">
        <p14:creationId xmlns:p14="http://schemas.microsoft.com/office/powerpoint/2010/main" val="91540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BBC8AE-0C61-407A-B4EB-5ED40580A948}" type="datetimeFigureOut">
              <a:rPr lang="en-US" smtClean="0"/>
              <a:t>9/13/2021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34651D-C39D-439C-8639-7CF6B403C6C7}" type="slidenum">
              <a:rPr lang="en-US" smtClean="0"/>
              <a:t>‹#›</a:t>
            </a:fld>
            <a:endParaRPr lang="en-US"/>
          </a:p>
        </p:txBody>
      </p:sp>
    </p:spTree>
    <p:extLst>
      <p:ext uri="{BB962C8B-B14F-4D97-AF65-F5344CB8AC3E}">
        <p14:creationId xmlns:p14="http://schemas.microsoft.com/office/powerpoint/2010/main" val="1083145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70BBC8AE-0C61-407A-B4EB-5ED40580A948}" type="datetimeFigureOut">
              <a:rPr lang="en-US" smtClean="0"/>
              <a:t>9/13/2021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34651D-C39D-439C-8639-7CF6B403C6C7}" type="slidenum">
              <a:rPr lang="en-US" smtClean="0"/>
              <a:t>‹#›</a:t>
            </a:fld>
            <a:endParaRPr lang="en-US"/>
          </a:p>
        </p:txBody>
      </p:sp>
    </p:spTree>
    <p:extLst>
      <p:ext uri="{BB962C8B-B14F-4D97-AF65-F5344CB8AC3E}">
        <p14:creationId xmlns:p14="http://schemas.microsoft.com/office/powerpoint/2010/main" val="2553487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BBC8AE-0C61-407A-B4EB-5ED40580A948}"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4651D-C39D-439C-8639-7CF6B403C6C7}" type="slidenum">
              <a:rPr lang="en-US" smtClean="0"/>
              <a:t>‹#›</a:t>
            </a:fld>
            <a:endParaRPr lang="en-US"/>
          </a:p>
        </p:txBody>
      </p:sp>
    </p:spTree>
    <p:extLst>
      <p:ext uri="{BB962C8B-B14F-4D97-AF65-F5344CB8AC3E}">
        <p14:creationId xmlns:p14="http://schemas.microsoft.com/office/powerpoint/2010/main" val="3244289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BBC8AE-0C61-407A-B4EB-5ED40580A948}"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4651D-C39D-439C-8639-7CF6B403C6C7}" type="slidenum">
              <a:rPr lang="en-US" smtClean="0"/>
              <a:t>‹#›</a:t>
            </a:fld>
            <a:endParaRPr lang="en-US"/>
          </a:p>
        </p:txBody>
      </p:sp>
    </p:spTree>
    <p:extLst>
      <p:ext uri="{BB962C8B-B14F-4D97-AF65-F5344CB8AC3E}">
        <p14:creationId xmlns:p14="http://schemas.microsoft.com/office/powerpoint/2010/main" val="1563674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70BBC8AE-0C61-407A-B4EB-5ED40580A948}" type="datetimeFigureOut">
              <a:rPr lang="en-US" smtClean="0"/>
              <a:t>9/13/2021</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9734651D-C39D-439C-8639-7CF6B403C6C7}" type="slidenum">
              <a:rPr lang="en-US" smtClean="0"/>
              <a:t>‹#›</a:t>
            </a:fld>
            <a:endParaRPr lang="en-US"/>
          </a:p>
        </p:txBody>
      </p:sp>
    </p:spTree>
    <p:extLst>
      <p:ext uri="{BB962C8B-B14F-4D97-AF65-F5344CB8AC3E}">
        <p14:creationId xmlns:p14="http://schemas.microsoft.com/office/powerpoint/2010/main" val="1771635267"/>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5.svg"/></Relationships>
</file>

<file path=ppt/slides/_rels/slide1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2.png"/><Relationship Id="rId7" Type="http://schemas.openxmlformats.org/officeDocument/2006/relationships/diagramQuickStyle" Target="../diagrams/quickStyle4.xml"/><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3.png"/><Relationship Id="rId9" Type="http://schemas.microsoft.com/office/2007/relationships/diagramDrawing" Target="../diagrams/drawing4.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www.nonprofitmarketingblog.com/comments/reader_question_how_do_i_make_my_mission_sound_more_exciting" TargetMode="Externa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18.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hyperlink" Target="http://www.ed.sc.gov/" TargetMode="External"/><Relationship Id="rId2" Type="http://schemas.openxmlformats.org/officeDocument/2006/relationships/image" Target="../media/image2.png"/><Relationship Id="rId1" Type="http://schemas.openxmlformats.org/officeDocument/2006/relationships/slideLayout" Target="../slideLayouts/slideLayout18.xml"/><Relationship Id="rId5" Type="http://schemas.openxmlformats.org/officeDocument/2006/relationships/image" Target="../media/image3.png"/><Relationship Id="rId4" Type="http://schemas.openxmlformats.org/officeDocument/2006/relationships/hyperlink" Target="http://ed.sc.gov/agency/rda/"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8.xml"/><Relationship Id="rId5" Type="http://schemas.openxmlformats.org/officeDocument/2006/relationships/image" Target="../media/image3.png"/><Relationship Id="rId4" Type="http://schemas.openxmlformats.org/officeDocument/2006/relationships/image" Target="../media/image13.sv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78000"/>
                <a:shade val="100000"/>
                <a:hueMod val="136000"/>
                <a:satMod val="160000"/>
                <a:lumMod val="105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0166DB98-302A-46FE-BE82-C13AF10BC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
            <a:extLst>
              <a:ext uri="{FF2B5EF4-FFF2-40B4-BE49-F238E27FC236}">
                <a16:creationId xmlns:a16="http://schemas.microsoft.com/office/drawing/2014/main" id="{34059663-8A30-44C3-8C60-8F31A6FE55D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24" name="Graphic 23" descr="Schoolhouse">
            <a:extLst>
              <a:ext uri="{FF2B5EF4-FFF2-40B4-BE49-F238E27FC236}">
                <a16:creationId xmlns:a16="http://schemas.microsoft.com/office/drawing/2014/main" id="{B260F6BA-7190-4BCC-99DA-FE2811E14D6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91139" y="957486"/>
            <a:ext cx="4940394" cy="4940394"/>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pic>
        <p:nvPicPr>
          <p:cNvPr id="31" name="Picture 30">
            <a:extLst>
              <a:ext uri="{FF2B5EF4-FFF2-40B4-BE49-F238E27FC236}">
                <a16:creationId xmlns:a16="http://schemas.microsoft.com/office/drawing/2014/main" id="{1DA5DBE7-7AAD-48D9-A121-8102870FD7B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E3361DAC-53F4-4082-9982-A11A91ED0E79}"/>
              </a:ext>
            </a:extLst>
          </p:cNvPr>
          <p:cNvSpPr>
            <a:spLocks noGrp="1"/>
          </p:cNvSpPr>
          <p:nvPr>
            <p:ph type="subTitle" idx="1"/>
          </p:nvPr>
        </p:nvSpPr>
        <p:spPr>
          <a:xfrm>
            <a:off x="7570383" y="4483100"/>
            <a:ext cx="3707844" cy="1717675"/>
          </a:xfrm>
        </p:spPr>
        <p:txBody>
          <a:bodyPr>
            <a:normAutofit/>
          </a:bodyPr>
          <a:lstStyle/>
          <a:p>
            <a:r>
              <a:rPr lang="en-US" dirty="0"/>
              <a:t>Need and Community Support</a:t>
            </a:r>
          </a:p>
        </p:txBody>
      </p:sp>
      <p:sp>
        <p:nvSpPr>
          <p:cNvPr id="2" name="Title 1">
            <a:extLst>
              <a:ext uri="{FF2B5EF4-FFF2-40B4-BE49-F238E27FC236}">
                <a16:creationId xmlns:a16="http://schemas.microsoft.com/office/drawing/2014/main" id="{D22F65A6-445F-42CF-BA92-4EDA9EFBC031}"/>
              </a:ext>
            </a:extLst>
          </p:cNvPr>
          <p:cNvSpPr>
            <a:spLocks noGrp="1"/>
          </p:cNvSpPr>
          <p:nvPr>
            <p:ph type="ctrTitle"/>
          </p:nvPr>
        </p:nvSpPr>
        <p:spPr>
          <a:xfrm>
            <a:off x="6972300" y="957486"/>
            <a:ext cx="4787900" cy="3379564"/>
          </a:xfrm>
        </p:spPr>
        <p:txBody>
          <a:bodyPr>
            <a:normAutofit/>
          </a:bodyPr>
          <a:lstStyle/>
          <a:p>
            <a:r>
              <a:rPr lang="en-US" sz="4400" dirty="0"/>
              <a:t>Limestone Charter Association New School Application</a:t>
            </a:r>
          </a:p>
        </p:txBody>
      </p:sp>
    </p:spTree>
    <p:extLst>
      <p:ext uri="{BB962C8B-B14F-4D97-AF65-F5344CB8AC3E}">
        <p14:creationId xmlns:p14="http://schemas.microsoft.com/office/powerpoint/2010/main" val="2248358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Traditional and Charter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05462" y="3593306"/>
            <a:ext cx="981075" cy="971550"/>
          </a:xfrm>
        </p:spPr>
      </p:pic>
      <p:cxnSp>
        <p:nvCxnSpPr>
          <p:cNvPr id="6" name="Straight Arrow Connector 5"/>
          <p:cNvCxnSpPr/>
          <p:nvPr/>
        </p:nvCxnSpPr>
        <p:spPr bwMode="auto">
          <a:xfrm>
            <a:off x="4103428" y="2442949"/>
            <a:ext cx="81887" cy="0"/>
          </a:xfrm>
          <a:prstGeom prst="straightConnector1">
            <a:avLst/>
          </a:prstGeom>
          <a:solidFill>
            <a:srgbClr val="C0C0C0"/>
          </a:solidFill>
          <a:ln>
            <a:noFill/>
            <a:tailEnd type="triangle"/>
          </a:ln>
          <a:effectLst/>
          <a:extLst>
            <a:ext uri="{91240B29-F687-4F45-9708-019B960494DF}">
              <a14:hiddenLine xmlns:a14="http://schemas.microsoft.com/office/drawing/2010/main" w="2857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p:cNvSpPr txBox="1"/>
          <p:nvPr/>
        </p:nvSpPr>
        <p:spPr>
          <a:xfrm>
            <a:off x="3639403" y="1624085"/>
            <a:ext cx="4926842" cy="646331"/>
          </a:xfrm>
          <a:prstGeom prst="rect">
            <a:avLst/>
          </a:prstGeom>
          <a:noFill/>
        </p:spPr>
        <p:txBody>
          <a:bodyPr wrap="square" rtlCol="0">
            <a:spAutoFit/>
          </a:bodyPr>
          <a:lstStyle/>
          <a:p>
            <a:r>
              <a:rPr lang="en-US" dirty="0"/>
              <a:t>Green is traditional school responsibilities</a:t>
            </a:r>
          </a:p>
          <a:p>
            <a:r>
              <a:rPr lang="en-US" dirty="0"/>
              <a:t>Red is the innovation of the educational plan</a:t>
            </a:r>
          </a:p>
        </p:txBody>
      </p:sp>
    </p:spTree>
    <p:extLst>
      <p:ext uri="{BB962C8B-B14F-4D97-AF65-F5344CB8AC3E}">
        <p14:creationId xmlns:p14="http://schemas.microsoft.com/office/powerpoint/2010/main" val="2239683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130000"/>
                <a:satMod val="150000"/>
                <a:lumMod val="112000"/>
              </a:schemeClr>
            </a:gs>
            <a:gs pos="100000">
              <a:schemeClr val="bg2">
                <a:shade val="92000"/>
                <a:satMod val="140000"/>
                <a:lumMod val="110000"/>
              </a:schemeClr>
            </a:gs>
          </a:gsLst>
          <a:lin ang="5400000" scaled="0"/>
        </a:gradFill>
        <a:effectLst/>
      </p:bgPr>
    </p:bg>
    <p:spTree>
      <p:nvGrpSpPr>
        <p:cNvPr id="1" name=""/>
        <p:cNvGrpSpPr/>
        <p:nvPr/>
      </p:nvGrpSpPr>
      <p:grpSpPr>
        <a:xfrm>
          <a:off x="0" y="0"/>
          <a:ext cx="0" cy="0"/>
          <a:chOff x="0" y="0"/>
          <a:chExt cx="0" cy="0"/>
        </a:xfrm>
      </p:grpSpPr>
      <p:pic>
        <p:nvPicPr>
          <p:cNvPr id="9" name="Picture 2">
            <a:extLst>
              <a:ext uri="{FF2B5EF4-FFF2-40B4-BE49-F238E27FC236}">
                <a16:creationId xmlns:a16="http://schemas.microsoft.com/office/drawing/2014/main" id="{9A0F0AC6-A89F-416B-9FA4-48E664065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C31AA009-40AD-4098-8AE7-680CA35C6E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3" name="Rectangle 12">
            <a:extLst>
              <a:ext uri="{FF2B5EF4-FFF2-40B4-BE49-F238E27FC236}">
                <a16:creationId xmlns:a16="http://schemas.microsoft.com/office/drawing/2014/main" id="{864672EB-02A8-48AB-BCFB-00B78DBA6A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255A803-13A1-44E9-ACA9-889A5CC39B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98" y="0"/>
            <a:ext cx="12192000" cy="6858000"/>
          </a:xfrm>
          <a:prstGeom prst="rect">
            <a:avLst/>
          </a:prstGeom>
          <a:solidFill>
            <a:srgbClr val="0D0D0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6">
            <a:extLst>
              <a:ext uri="{FF2B5EF4-FFF2-40B4-BE49-F238E27FC236}">
                <a16:creationId xmlns:a16="http://schemas.microsoft.com/office/drawing/2014/main" id="{BC82C52F-0333-430E-AF00-FA48A518A1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286708"/>
          </a:xfrm>
          <a:prstGeom prst="rect">
            <a:avLst/>
          </a:prstGeom>
          <a:ln>
            <a:noFill/>
          </a:ln>
          <a:effectLst>
            <a:outerShdw blurRad="889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BE9CCFFE-A385-4D35-8504-960F050EF7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76269"/>
          <a:stretch/>
        </p:blipFill>
        <p:spPr>
          <a:xfrm>
            <a:off x="0" y="0"/>
            <a:ext cx="12192000" cy="1627464"/>
          </a:xfrm>
          <a:prstGeom prst="rect">
            <a:avLst/>
          </a:prstGeom>
        </p:spPr>
      </p:pic>
      <p:pic>
        <p:nvPicPr>
          <p:cNvPr id="21" name="Picture 20">
            <a:extLst>
              <a:ext uri="{FF2B5EF4-FFF2-40B4-BE49-F238E27FC236}">
                <a16:creationId xmlns:a16="http://schemas.microsoft.com/office/drawing/2014/main" id="{1AD41804-3572-46FD-8124-D3079B64271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48251" t="72447" r="32841"/>
          <a:stretch/>
        </p:blipFill>
        <p:spPr>
          <a:xfrm>
            <a:off x="6526134" y="3384053"/>
            <a:ext cx="2305206" cy="1889621"/>
          </a:xfrm>
          <a:custGeom>
            <a:avLst/>
            <a:gdLst>
              <a:gd name="connsiteX0" fmla="*/ 8425821 w 12192000"/>
              <a:gd name="connsiteY0" fmla="*/ 2921316 h 3611460"/>
              <a:gd name="connsiteX1" fmla="*/ 8425821 w 12192000"/>
              <a:gd name="connsiteY1" fmla="*/ 3598426 h 3611460"/>
              <a:gd name="connsiteX2" fmla="*/ 9652455 w 12192000"/>
              <a:gd name="connsiteY2" fmla="*/ 3598426 h 3611460"/>
              <a:gd name="connsiteX3" fmla="*/ 9652455 w 12192000"/>
              <a:gd name="connsiteY3" fmla="*/ 2921316 h 3611460"/>
              <a:gd name="connsiteX4" fmla="*/ 0 w 12192000"/>
              <a:gd name="connsiteY4" fmla="*/ 0 h 3611460"/>
              <a:gd name="connsiteX5" fmla="*/ 12192000 w 12192000"/>
              <a:gd name="connsiteY5" fmla="*/ 0 h 3611460"/>
              <a:gd name="connsiteX6" fmla="*/ 12192000 w 12192000"/>
              <a:gd name="connsiteY6" fmla="*/ 3611460 h 3611460"/>
              <a:gd name="connsiteX7" fmla="*/ 0 w 12192000"/>
              <a:gd name="connsiteY7" fmla="*/ 3611460 h 36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611460">
                <a:moveTo>
                  <a:pt x="8425821" y="2921316"/>
                </a:moveTo>
                <a:lnTo>
                  <a:pt x="8425821" y="3598426"/>
                </a:lnTo>
                <a:lnTo>
                  <a:pt x="9652455" y="3598426"/>
                </a:lnTo>
                <a:lnTo>
                  <a:pt x="9652455" y="2921316"/>
                </a:lnTo>
                <a:close/>
                <a:moveTo>
                  <a:pt x="0" y="0"/>
                </a:moveTo>
                <a:lnTo>
                  <a:pt x="12192000" y="0"/>
                </a:lnTo>
                <a:lnTo>
                  <a:pt x="12192000" y="3611460"/>
                </a:lnTo>
                <a:lnTo>
                  <a:pt x="0" y="3611460"/>
                </a:lnTo>
                <a:close/>
              </a:path>
            </a:pathLst>
          </a:custGeom>
        </p:spPr>
      </p:pic>
      <p:pic>
        <p:nvPicPr>
          <p:cNvPr id="23" name="Picture 22">
            <a:extLst>
              <a:ext uri="{FF2B5EF4-FFF2-40B4-BE49-F238E27FC236}">
                <a16:creationId xmlns:a16="http://schemas.microsoft.com/office/drawing/2014/main" id="{5316A1D8-3445-4B94-B595-2285C05EEEB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25269" t="72447" r="62822"/>
          <a:stretch/>
        </p:blipFill>
        <p:spPr>
          <a:xfrm>
            <a:off x="5443064" y="3371019"/>
            <a:ext cx="1451918" cy="1889621"/>
          </a:xfrm>
          <a:custGeom>
            <a:avLst/>
            <a:gdLst>
              <a:gd name="connsiteX0" fmla="*/ 8425821 w 12192000"/>
              <a:gd name="connsiteY0" fmla="*/ 2921316 h 3611460"/>
              <a:gd name="connsiteX1" fmla="*/ 8425821 w 12192000"/>
              <a:gd name="connsiteY1" fmla="*/ 3598426 h 3611460"/>
              <a:gd name="connsiteX2" fmla="*/ 9652455 w 12192000"/>
              <a:gd name="connsiteY2" fmla="*/ 3598426 h 3611460"/>
              <a:gd name="connsiteX3" fmla="*/ 9652455 w 12192000"/>
              <a:gd name="connsiteY3" fmla="*/ 2921316 h 3611460"/>
              <a:gd name="connsiteX4" fmla="*/ 0 w 12192000"/>
              <a:gd name="connsiteY4" fmla="*/ 0 h 3611460"/>
              <a:gd name="connsiteX5" fmla="*/ 12192000 w 12192000"/>
              <a:gd name="connsiteY5" fmla="*/ 0 h 3611460"/>
              <a:gd name="connsiteX6" fmla="*/ 12192000 w 12192000"/>
              <a:gd name="connsiteY6" fmla="*/ 3611460 h 3611460"/>
              <a:gd name="connsiteX7" fmla="*/ 0 w 12192000"/>
              <a:gd name="connsiteY7" fmla="*/ 3611460 h 36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611460">
                <a:moveTo>
                  <a:pt x="8425821" y="2921316"/>
                </a:moveTo>
                <a:lnTo>
                  <a:pt x="8425821" y="3598426"/>
                </a:lnTo>
                <a:lnTo>
                  <a:pt x="9652455" y="3598426"/>
                </a:lnTo>
                <a:lnTo>
                  <a:pt x="9652455" y="2921316"/>
                </a:lnTo>
                <a:close/>
                <a:moveTo>
                  <a:pt x="0" y="0"/>
                </a:moveTo>
                <a:lnTo>
                  <a:pt x="12192000" y="0"/>
                </a:lnTo>
                <a:lnTo>
                  <a:pt x="12192000" y="3611460"/>
                </a:lnTo>
                <a:lnTo>
                  <a:pt x="0" y="3611460"/>
                </a:lnTo>
                <a:close/>
              </a:path>
            </a:pathLst>
          </a:custGeom>
        </p:spPr>
      </p:pic>
      <p:pic>
        <p:nvPicPr>
          <p:cNvPr id="25" name="Picture 24">
            <a:extLst>
              <a:ext uri="{FF2B5EF4-FFF2-40B4-BE49-F238E27FC236}">
                <a16:creationId xmlns:a16="http://schemas.microsoft.com/office/drawing/2014/main" id="{2FA7483C-C90B-453F-AB53-60D8FDE6D3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3445" t="47340"/>
          <a:stretch/>
        </p:blipFill>
        <p:spPr>
          <a:xfrm>
            <a:off x="8965579" y="1675248"/>
            <a:ext cx="3237619" cy="3611460"/>
          </a:xfrm>
          <a:custGeom>
            <a:avLst/>
            <a:gdLst>
              <a:gd name="connsiteX0" fmla="*/ 2237500 w 3237619"/>
              <a:gd name="connsiteY0" fmla="*/ 2921316 h 3611460"/>
              <a:gd name="connsiteX1" fmla="*/ 2237500 w 3237619"/>
              <a:gd name="connsiteY1" fmla="*/ 3598426 h 3611460"/>
              <a:gd name="connsiteX2" fmla="*/ 2563236 w 3237619"/>
              <a:gd name="connsiteY2" fmla="*/ 3598426 h 3611460"/>
              <a:gd name="connsiteX3" fmla="*/ 2563236 w 3237619"/>
              <a:gd name="connsiteY3" fmla="*/ 2921316 h 3611460"/>
              <a:gd name="connsiteX4" fmla="*/ 0 w 3237619"/>
              <a:gd name="connsiteY4" fmla="*/ 0 h 3611460"/>
              <a:gd name="connsiteX5" fmla="*/ 3237619 w 3237619"/>
              <a:gd name="connsiteY5" fmla="*/ 0 h 3611460"/>
              <a:gd name="connsiteX6" fmla="*/ 3237619 w 3237619"/>
              <a:gd name="connsiteY6" fmla="*/ 3611460 h 3611460"/>
              <a:gd name="connsiteX7" fmla="*/ 557562 w 3237619"/>
              <a:gd name="connsiteY7" fmla="*/ 3611460 h 3611460"/>
              <a:gd name="connsiteX8" fmla="*/ 557562 w 3237619"/>
              <a:gd name="connsiteY8" fmla="*/ 2822752 h 3611460"/>
              <a:gd name="connsiteX9" fmla="*/ 0 w 3237619"/>
              <a:gd name="connsiteY9" fmla="*/ 2822752 h 36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37619" h="3611460">
                <a:moveTo>
                  <a:pt x="2237500" y="2921316"/>
                </a:moveTo>
                <a:lnTo>
                  <a:pt x="2237500" y="3598426"/>
                </a:lnTo>
                <a:lnTo>
                  <a:pt x="2563236" y="3598426"/>
                </a:lnTo>
                <a:lnTo>
                  <a:pt x="2563236" y="2921316"/>
                </a:lnTo>
                <a:close/>
                <a:moveTo>
                  <a:pt x="0" y="0"/>
                </a:moveTo>
                <a:lnTo>
                  <a:pt x="3237619" y="0"/>
                </a:lnTo>
                <a:lnTo>
                  <a:pt x="3237619" y="3611460"/>
                </a:lnTo>
                <a:lnTo>
                  <a:pt x="557562" y="3611460"/>
                </a:lnTo>
                <a:lnTo>
                  <a:pt x="557562" y="2822752"/>
                </a:lnTo>
                <a:lnTo>
                  <a:pt x="0" y="2822752"/>
                </a:lnTo>
                <a:close/>
              </a:path>
            </a:pathLst>
          </a:custGeom>
        </p:spPr>
      </p:pic>
      <p:sp>
        <p:nvSpPr>
          <p:cNvPr id="4" name="Title 3"/>
          <p:cNvSpPr>
            <a:spLocks noGrp="1"/>
          </p:cNvSpPr>
          <p:nvPr>
            <p:ph type="title"/>
          </p:nvPr>
        </p:nvSpPr>
        <p:spPr>
          <a:xfrm>
            <a:off x="1633896" y="874551"/>
            <a:ext cx="9322125" cy="3280095"/>
          </a:xfrm>
        </p:spPr>
        <p:txBody>
          <a:bodyPr vert="horz" lIns="91440" tIns="45720" rIns="91440" bIns="45720" rtlCol="0" anchor="b">
            <a:normAutofit/>
          </a:bodyPr>
          <a:lstStyle/>
          <a:p>
            <a:r>
              <a:rPr lang="en-US" sz="4000" dirty="0"/>
              <a:t>An educational plan is more than just your curriculum.  Its the combination of your pedagogy, support services, extra curricular activities, calendar, school time, etc.   </a:t>
            </a:r>
          </a:p>
        </p:txBody>
      </p:sp>
    </p:spTree>
    <p:extLst>
      <p:ext uri="{BB962C8B-B14F-4D97-AF65-F5344CB8AC3E}">
        <p14:creationId xmlns:p14="http://schemas.microsoft.com/office/powerpoint/2010/main" val="227294093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4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78000"/>
                <a:shade val="100000"/>
                <a:hueMod val="136000"/>
                <a:satMod val="160000"/>
                <a:lumMod val="105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3774" y="316514"/>
            <a:ext cx="10364451" cy="1596177"/>
          </a:xfrm>
        </p:spPr>
        <p:txBody>
          <a:bodyPr>
            <a:normAutofit/>
          </a:bodyPr>
          <a:lstStyle/>
          <a:p>
            <a:r>
              <a:rPr lang="en-US" dirty="0"/>
              <a:t>Understanding Your Chosen Curriculum </a:t>
            </a:r>
          </a:p>
        </p:txBody>
      </p:sp>
      <p:graphicFrame>
        <p:nvGraphicFramePr>
          <p:cNvPr id="5" name="Content Placeholder 2">
            <a:extLst>
              <a:ext uri="{FF2B5EF4-FFF2-40B4-BE49-F238E27FC236}">
                <a16:creationId xmlns:a16="http://schemas.microsoft.com/office/drawing/2014/main" id="{F8FC8B67-0DBB-4E01-9410-6B7B461D4265}"/>
              </a:ext>
            </a:extLst>
          </p:cNvPr>
          <p:cNvGraphicFramePr>
            <a:graphicFrameLocks noGrp="1"/>
          </p:cNvGraphicFramePr>
          <p:nvPr>
            <p:ph idx="1"/>
            <p:extLst>
              <p:ext uri="{D42A27DB-BD31-4B8C-83A1-F6EECF244321}">
                <p14:modId xmlns:p14="http://schemas.microsoft.com/office/powerpoint/2010/main" val="3247651675"/>
              </p:ext>
            </p:extLst>
          </p:nvPr>
        </p:nvGraphicFramePr>
        <p:xfrm>
          <a:off x="360727" y="1912691"/>
          <a:ext cx="11509695" cy="44545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7469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9" name="Picture 2">
            <a:extLst>
              <a:ext uri="{FF2B5EF4-FFF2-40B4-BE49-F238E27FC236}">
                <a16:creationId xmlns:a16="http://schemas.microsoft.com/office/drawing/2014/main" id="{9A0F0AC6-A89F-416B-9FA4-48E664065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C31AA009-40AD-4098-8AE7-680CA35C6E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3" name="Rectangle 12">
            <a:extLst>
              <a:ext uri="{FF2B5EF4-FFF2-40B4-BE49-F238E27FC236}">
                <a16:creationId xmlns:a16="http://schemas.microsoft.com/office/drawing/2014/main" id="{7B6FBACC-399D-45DD-933F-127688C092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94283" y="595619"/>
            <a:ext cx="11291581" cy="5536734"/>
          </a:xfrm>
        </p:spPr>
        <p:txBody>
          <a:bodyPr vert="horz" lIns="91440" tIns="45720" rIns="91440" bIns="45720" rtlCol="0" anchor="b">
            <a:normAutofit fontScale="90000"/>
          </a:bodyPr>
          <a:lstStyle/>
          <a:p>
            <a:r>
              <a:rPr lang="en-US" sz="6000" dirty="0"/>
              <a:t>The need, educational plan and mission are like a three-legged stool.  </a:t>
            </a:r>
            <a:br>
              <a:rPr lang="en-US" sz="6000" dirty="0"/>
            </a:br>
            <a:br>
              <a:rPr lang="en-US" sz="6000" dirty="0"/>
            </a:br>
            <a:r>
              <a:rPr lang="en-US" sz="6000" dirty="0"/>
              <a:t>It takes all three to make it stand.  All three must connect to each other.</a:t>
            </a:r>
          </a:p>
        </p:txBody>
      </p:sp>
    </p:spTree>
    <p:extLst>
      <p:ext uri="{BB962C8B-B14F-4D97-AF65-F5344CB8AC3E}">
        <p14:creationId xmlns:p14="http://schemas.microsoft.com/office/powerpoint/2010/main" val="1127710667"/>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78000"/>
                <a:shade val="100000"/>
                <a:hueMod val="136000"/>
                <a:satMod val="160000"/>
                <a:lumMod val="105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81" name="Rectangle 80">
            <a:extLst>
              <a:ext uri="{FF2B5EF4-FFF2-40B4-BE49-F238E27FC236}">
                <a16:creationId xmlns:a16="http://schemas.microsoft.com/office/drawing/2014/main" id="{BDF02843-45E8-4403-8955-54CA98A197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3" name="Rectangle 82">
            <a:extLst>
              <a:ext uri="{FF2B5EF4-FFF2-40B4-BE49-F238E27FC236}">
                <a16:creationId xmlns:a16="http://schemas.microsoft.com/office/drawing/2014/main" id="{DC349214-DD18-4CC5-BBAC-F9C216BE7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4" name="Rectangle 10"/>
          <p:cNvSpPr>
            <a:spLocks noGrp="1" noChangeArrowheads="1"/>
          </p:cNvSpPr>
          <p:nvPr>
            <p:ph type="title"/>
          </p:nvPr>
        </p:nvSpPr>
        <p:spPr>
          <a:xfrm>
            <a:off x="641074" y="1314450"/>
            <a:ext cx="2844002" cy="3680244"/>
          </a:xfrm>
        </p:spPr>
        <p:txBody>
          <a:bodyPr>
            <a:normAutofit/>
          </a:bodyPr>
          <a:lstStyle/>
          <a:p>
            <a:pPr algn="l"/>
            <a:r>
              <a:rPr lang="en-US" sz="4400"/>
              <a:t>Mission Statement</a:t>
            </a:r>
          </a:p>
        </p:txBody>
      </p:sp>
      <p:pic>
        <p:nvPicPr>
          <p:cNvPr id="85" name="Picture 84">
            <a:extLst>
              <a:ext uri="{FF2B5EF4-FFF2-40B4-BE49-F238E27FC236}">
                <a16:creationId xmlns:a16="http://schemas.microsoft.com/office/drawing/2014/main" id="{E505542F-438B-4C62-B13A-916C7F79EC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pic>
        <p:nvPicPr>
          <p:cNvPr id="87" name="Picture 86">
            <a:extLst>
              <a:ext uri="{FF2B5EF4-FFF2-40B4-BE49-F238E27FC236}">
                <a16:creationId xmlns:a16="http://schemas.microsoft.com/office/drawing/2014/main" id="{154908BF-145E-4BE2-A6F0-0A464560144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graphicFrame>
        <p:nvGraphicFramePr>
          <p:cNvPr id="6157" name="Rectangle 11">
            <a:extLst>
              <a:ext uri="{FF2B5EF4-FFF2-40B4-BE49-F238E27FC236}">
                <a16:creationId xmlns:a16="http://schemas.microsoft.com/office/drawing/2014/main" id="{46195919-2064-4FB7-8498-87A7DC1FD99D}"/>
              </a:ext>
            </a:extLst>
          </p:cNvPr>
          <p:cNvGraphicFramePr>
            <a:graphicFrameLocks noGrp="1"/>
          </p:cNvGraphicFramePr>
          <p:nvPr>
            <p:ph idx="1"/>
            <p:extLst>
              <p:ext uri="{D42A27DB-BD31-4B8C-83A1-F6EECF244321}">
                <p14:modId xmlns:p14="http://schemas.microsoft.com/office/powerpoint/2010/main" val="1418967634"/>
              </p:ext>
            </p:extLst>
          </p:nvPr>
        </p:nvGraphicFramePr>
        <p:xfrm>
          <a:off x="4152011" y="604007"/>
          <a:ext cx="7726800" cy="588907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130000"/>
                <a:satMod val="150000"/>
                <a:lumMod val="112000"/>
              </a:schemeClr>
            </a:gs>
            <a:gs pos="100000">
              <a:schemeClr val="bg2">
                <a:shade val="92000"/>
                <a:satMod val="140000"/>
                <a:lumMod val="110000"/>
              </a:schemeClr>
            </a:gs>
          </a:gsLst>
          <a:lin ang="54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1C0F6D-5AB0-457D-A2E5-4B8E77E390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56A97F-536A-4D70-BE3C-46ED7477A1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D0D0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8F27DD5-AB09-4348-AEAE-38DD5BF3BA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284159"/>
          </a:xfrm>
          <a:prstGeom prst="rect">
            <a:avLst/>
          </a:prstGeom>
          <a:ln>
            <a:noFill/>
          </a:ln>
          <a:effectLst>
            <a:outerShdw blurRad="889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643466"/>
            <a:ext cx="3307807" cy="4308475"/>
          </a:xfrm>
        </p:spPr>
        <p:txBody>
          <a:bodyPr anchor="t">
            <a:normAutofit/>
          </a:bodyPr>
          <a:lstStyle/>
          <a:p>
            <a:pPr algn="l"/>
            <a:r>
              <a:rPr lang="en-US" sz="4400" dirty="0">
                <a:solidFill>
                  <a:srgbClr val="FFFF00"/>
                </a:solidFill>
              </a:rPr>
              <a:t>Mission Statement</a:t>
            </a:r>
          </a:p>
        </p:txBody>
      </p:sp>
      <p:sp>
        <p:nvSpPr>
          <p:cNvPr id="3" name="Content Placeholder 2"/>
          <p:cNvSpPr>
            <a:spLocks noGrp="1"/>
          </p:cNvSpPr>
          <p:nvPr>
            <p:ph idx="1"/>
          </p:nvPr>
        </p:nvSpPr>
        <p:spPr>
          <a:xfrm>
            <a:off x="3280095" y="176169"/>
            <a:ext cx="8607105" cy="4775773"/>
          </a:xfrm>
        </p:spPr>
        <p:txBody>
          <a:bodyPr>
            <a:normAutofit/>
          </a:bodyPr>
          <a:lstStyle/>
          <a:p>
            <a:pPr marL="0" indent="0">
              <a:lnSpc>
                <a:spcPct val="110000"/>
              </a:lnSpc>
              <a:buNone/>
            </a:pPr>
            <a:r>
              <a:rPr lang="en-US" sz="1800" dirty="0">
                <a:solidFill>
                  <a:srgbClr val="FFFF00"/>
                </a:solidFill>
              </a:rPr>
              <a:t>A mission statement should not be:</a:t>
            </a:r>
          </a:p>
          <a:p>
            <a:pPr lvl="1">
              <a:lnSpc>
                <a:spcPct val="110000"/>
              </a:lnSpc>
            </a:pPr>
            <a:r>
              <a:rPr lang="en-US" dirty="0"/>
              <a:t>a description of the efforts of adults</a:t>
            </a:r>
          </a:p>
          <a:p>
            <a:pPr lvl="1">
              <a:lnSpc>
                <a:spcPct val="110000"/>
              </a:lnSpc>
            </a:pPr>
            <a:r>
              <a:rPr lang="en-US" dirty="0"/>
              <a:t>4 sentences long</a:t>
            </a:r>
          </a:p>
          <a:p>
            <a:pPr lvl="1">
              <a:lnSpc>
                <a:spcPct val="110000"/>
              </a:lnSpc>
            </a:pPr>
            <a:r>
              <a:rPr lang="en-US" dirty="0"/>
              <a:t>educational jargon</a:t>
            </a:r>
          </a:p>
          <a:p>
            <a:pPr marL="0" indent="0">
              <a:lnSpc>
                <a:spcPct val="110000"/>
              </a:lnSpc>
              <a:buNone/>
            </a:pPr>
            <a:r>
              <a:rPr lang="en-US" sz="1800" dirty="0"/>
              <a:t>Bad Example</a:t>
            </a:r>
          </a:p>
          <a:p>
            <a:pPr marL="0" indent="0">
              <a:lnSpc>
                <a:spcPct val="110000"/>
              </a:lnSpc>
              <a:buNone/>
            </a:pPr>
            <a:r>
              <a:rPr lang="en-US" sz="1800" dirty="0"/>
              <a:t>ABC Charter School strives to be a glowing light that will improve student academic performance by engaging students in joyful, meaningful, and creative learning.  We will develop a collaborative learning community that promotes inquiry based learning and critical thinking to prepare students to meet the needs of our global society.</a:t>
            </a:r>
          </a:p>
          <a:p>
            <a:pPr marL="0" indent="0">
              <a:lnSpc>
                <a:spcPct val="110000"/>
              </a:lnSpc>
              <a:buNone/>
            </a:pPr>
            <a:endParaRPr lang="en-US" sz="1800" dirty="0"/>
          </a:p>
          <a:p>
            <a:pPr marL="0" indent="0">
              <a:lnSpc>
                <a:spcPct val="110000"/>
              </a:lnSpc>
              <a:buNone/>
            </a:pPr>
            <a:r>
              <a:rPr lang="en-US" sz="1800" dirty="0"/>
              <a:t>Reword to: preparing students to be critical thinkers to meet the needs of our global community.</a:t>
            </a:r>
          </a:p>
          <a:p>
            <a:pPr>
              <a:lnSpc>
                <a:spcPct val="110000"/>
              </a:lnSpc>
            </a:pPr>
            <a:endParaRPr lang="en-US" sz="1400" dirty="0"/>
          </a:p>
        </p:txBody>
      </p:sp>
      <p:pic>
        <p:nvPicPr>
          <p:cNvPr id="14" name="Picture 13">
            <a:extLst>
              <a:ext uri="{FF2B5EF4-FFF2-40B4-BE49-F238E27FC236}">
                <a16:creationId xmlns:a16="http://schemas.microsoft.com/office/drawing/2014/main" id="{522BA091-022A-4EB4-BBA0-0309BF5F919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79187"/>
          <a:stretch/>
        </p:blipFill>
        <p:spPr>
          <a:xfrm>
            <a:off x="0" y="5430644"/>
            <a:ext cx="12192000" cy="1427356"/>
          </a:xfrm>
          <a:prstGeom prst="rect">
            <a:avLst/>
          </a:prstGeom>
        </p:spPr>
      </p:pic>
    </p:spTree>
    <p:extLst>
      <p:ext uri="{BB962C8B-B14F-4D97-AF65-F5344CB8AC3E}">
        <p14:creationId xmlns:p14="http://schemas.microsoft.com/office/powerpoint/2010/main" val="765311516"/>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9A0F0AC6-A89F-416B-9FA4-48E664065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C31AA009-40AD-4098-8AE7-680CA35C6E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1" name="Rectangle 10">
            <a:extLst>
              <a:ext uri="{FF2B5EF4-FFF2-40B4-BE49-F238E27FC236}">
                <a16:creationId xmlns:a16="http://schemas.microsoft.com/office/drawing/2014/main" id="{B63B6C0C-65BB-4F38-9C8A-0892266F8B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09D77137-01B7-45E4-AA14-CD9E779B443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1365957"/>
            <a:ext cx="10364452" cy="4041422"/>
          </a:xfrm>
        </p:spPr>
        <p:txBody>
          <a:bodyPr vert="horz" lIns="91440" tIns="45720" rIns="91440" bIns="45720" rtlCol="0" anchor="ctr">
            <a:normAutofit/>
          </a:bodyPr>
          <a:lstStyle/>
          <a:p>
            <a:r>
              <a:rPr lang="en-US" sz="6800"/>
              <a:t>If you can’t recite your mission, then change it!</a:t>
            </a:r>
            <a:br>
              <a:rPr lang="en-US" sz="6800"/>
            </a:br>
            <a:endParaRPr lang="en-US" sz="6800"/>
          </a:p>
        </p:txBody>
      </p:sp>
    </p:spTree>
    <p:extLst>
      <p:ext uri="{BB962C8B-B14F-4D97-AF65-F5344CB8AC3E}">
        <p14:creationId xmlns:p14="http://schemas.microsoft.com/office/powerpoint/2010/main" val="1876673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Mission Statement</a:t>
            </a:r>
          </a:p>
        </p:txBody>
      </p:sp>
      <p:sp>
        <p:nvSpPr>
          <p:cNvPr id="3" name="Content Placeholder 2"/>
          <p:cNvSpPr>
            <a:spLocks noGrp="1"/>
          </p:cNvSpPr>
          <p:nvPr>
            <p:ph idx="1"/>
          </p:nvPr>
        </p:nvSpPr>
        <p:spPr/>
        <p:txBody>
          <a:bodyPr/>
          <a:lstStyle/>
          <a:p>
            <a:r>
              <a:rPr lang="en-US" dirty="0">
                <a:hlinkClick r:id="rId2"/>
              </a:rPr>
              <a:t>http://www.nonprofitmarketingblog.com/comments/reader_question_how_do_i_make_my_mission_sound_more_exciting</a:t>
            </a:r>
            <a:endParaRPr lang="en-US" dirty="0"/>
          </a:p>
          <a:p>
            <a:r>
              <a:rPr lang="en-US" dirty="0"/>
              <a:t>Don’t write your mission until you know what your need and educational plan are.  </a:t>
            </a:r>
          </a:p>
          <a:p>
            <a:r>
              <a:rPr lang="en-US" dirty="0"/>
              <a:t>Have a vision for what you want your students to achieve.</a:t>
            </a:r>
          </a:p>
        </p:txBody>
      </p:sp>
    </p:spTree>
    <p:extLst>
      <p:ext uri="{BB962C8B-B14F-4D97-AF65-F5344CB8AC3E}">
        <p14:creationId xmlns:p14="http://schemas.microsoft.com/office/powerpoint/2010/main" val="3214464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 vs. Mission</a:t>
            </a:r>
          </a:p>
        </p:txBody>
      </p:sp>
      <p:sp>
        <p:nvSpPr>
          <p:cNvPr id="3" name="Content Placeholder 2"/>
          <p:cNvSpPr>
            <a:spLocks noGrp="1"/>
          </p:cNvSpPr>
          <p:nvPr>
            <p:ph idx="1"/>
          </p:nvPr>
        </p:nvSpPr>
        <p:spPr/>
        <p:txBody>
          <a:bodyPr/>
          <a:lstStyle/>
          <a:p>
            <a:r>
              <a:rPr lang="en-US" dirty="0"/>
              <a:t>All students of the 21st century will attain the highest level of academic knowledge, applied learning and performance skills to ensure fulfilling personal lives and careers and contribute to civic and economic progress in our diverse and changing democratic society. </a:t>
            </a:r>
          </a:p>
          <a:p>
            <a:r>
              <a:rPr lang="en-US" dirty="0"/>
              <a:t>Create strong, effective schools that provide a wholesome learning environment through incentives that cause a high standard of student accomplishment as measured by a valid, reliable accountability system. </a:t>
            </a:r>
          </a:p>
          <a:p>
            <a:endParaRPr lang="en-US" dirty="0"/>
          </a:p>
        </p:txBody>
      </p:sp>
    </p:spTree>
    <p:extLst>
      <p:ext uri="{BB962C8B-B14F-4D97-AF65-F5344CB8AC3E}">
        <p14:creationId xmlns:p14="http://schemas.microsoft.com/office/powerpoint/2010/main" val="1395107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Appendices for Part I</a:t>
            </a:r>
          </a:p>
        </p:txBody>
      </p:sp>
      <p:sp>
        <p:nvSpPr>
          <p:cNvPr id="5" name="Subtitle 4"/>
          <p:cNvSpPr>
            <a:spLocks noGrp="1"/>
          </p:cNvSpPr>
          <p:nvPr>
            <p:ph type="subTitle" idx="1"/>
          </p:nvPr>
        </p:nvSpPr>
        <p:spPr>
          <a:xfrm>
            <a:off x="4540156" y="2819400"/>
            <a:ext cx="5746845" cy="1295400"/>
          </a:xfrm>
        </p:spPr>
        <p:txBody>
          <a:bodyPr/>
          <a:lstStyle/>
          <a:p>
            <a:pPr algn="l"/>
            <a:r>
              <a:rPr lang="en-US" dirty="0"/>
              <a:t>Need and Support: Appendix A, B, C</a:t>
            </a:r>
          </a:p>
          <a:p>
            <a:pPr algn="l"/>
            <a:r>
              <a:rPr lang="en-US" dirty="0"/>
              <a:t>Educational Program: Appendix E, F, G</a:t>
            </a:r>
          </a:p>
        </p:txBody>
      </p:sp>
    </p:spTree>
    <p:extLst>
      <p:ext uri="{BB962C8B-B14F-4D97-AF65-F5344CB8AC3E}">
        <p14:creationId xmlns:p14="http://schemas.microsoft.com/office/powerpoint/2010/main" val="3289604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78000"/>
                <a:shade val="100000"/>
                <a:hueMod val="136000"/>
                <a:satMod val="160000"/>
                <a:lumMod val="105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F02843-45E8-4403-8955-54CA98A197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DC349214-DD18-4CC5-BBAC-F9C216BE7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074" y="1314450"/>
            <a:ext cx="2844002" cy="3680244"/>
          </a:xfrm>
        </p:spPr>
        <p:txBody>
          <a:bodyPr>
            <a:normAutofit/>
          </a:bodyPr>
          <a:lstStyle/>
          <a:p>
            <a:pPr algn="l"/>
            <a:r>
              <a:rPr lang="en-US" sz="3100"/>
              <a:t>Documenting the Need</a:t>
            </a:r>
          </a:p>
        </p:txBody>
      </p:sp>
      <p:pic>
        <p:nvPicPr>
          <p:cNvPr id="13" name="Picture 12">
            <a:extLst>
              <a:ext uri="{FF2B5EF4-FFF2-40B4-BE49-F238E27FC236}">
                <a16:creationId xmlns:a16="http://schemas.microsoft.com/office/drawing/2014/main" id="{E505542F-438B-4C62-B13A-916C7F79EC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pic>
        <p:nvPicPr>
          <p:cNvPr id="15" name="Picture 14">
            <a:extLst>
              <a:ext uri="{FF2B5EF4-FFF2-40B4-BE49-F238E27FC236}">
                <a16:creationId xmlns:a16="http://schemas.microsoft.com/office/drawing/2014/main" id="{154908BF-145E-4BE2-A6F0-0A464560144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graphicFrame>
        <p:nvGraphicFramePr>
          <p:cNvPr id="5" name="Content Placeholder 2">
            <a:extLst>
              <a:ext uri="{FF2B5EF4-FFF2-40B4-BE49-F238E27FC236}">
                <a16:creationId xmlns:a16="http://schemas.microsoft.com/office/drawing/2014/main" id="{2D7F3DCF-3776-4A64-9D77-99F9A22451AA}"/>
              </a:ext>
            </a:extLst>
          </p:cNvPr>
          <p:cNvGraphicFramePr>
            <a:graphicFrameLocks noGrp="1"/>
          </p:cNvGraphicFramePr>
          <p:nvPr>
            <p:ph idx="1"/>
            <p:extLst>
              <p:ext uri="{D42A27DB-BD31-4B8C-83A1-F6EECF244321}">
                <p14:modId xmlns:p14="http://schemas.microsoft.com/office/powerpoint/2010/main" val="2993950848"/>
              </p:ext>
            </p:extLst>
          </p:nvPr>
        </p:nvGraphicFramePr>
        <p:xfrm>
          <a:off x="4454525" y="376446"/>
          <a:ext cx="7292975" cy="580845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188029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 of Need and Support</a:t>
            </a:r>
          </a:p>
        </p:txBody>
      </p:sp>
      <p:sp>
        <p:nvSpPr>
          <p:cNvPr id="3" name="Content Placeholder 2"/>
          <p:cNvSpPr>
            <a:spLocks noGrp="1"/>
          </p:cNvSpPr>
          <p:nvPr>
            <p:ph idx="1"/>
          </p:nvPr>
        </p:nvSpPr>
        <p:spPr>
          <a:xfrm>
            <a:off x="3276600" y="1395413"/>
            <a:ext cx="7010400" cy="4978091"/>
          </a:xfrm>
        </p:spPr>
        <p:txBody>
          <a:bodyPr/>
          <a:lstStyle/>
          <a:p>
            <a:r>
              <a:rPr lang="en-US" dirty="0"/>
              <a:t>Charter Committee (Appendix A)</a:t>
            </a:r>
          </a:p>
          <a:p>
            <a:pPr lvl="1"/>
            <a:r>
              <a:rPr lang="en-US" dirty="0"/>
              <a:t>Resumes of the Charter Committee Members</a:t>
            </a:r>
          </a:p>
          <a:p>
            <a:r>
              <a:rPr lang="en-US" dirty="0"/>
              <a:t>Letters of Support (Appendix B)</a:t>
            </a:r>
          </a:p>
          <a:p>
            <a:pPr lvl="1"/>
            <a:r>
              <a:rPr lang="en-US" dirty="0"/>
              <a:t>Have as many letters as you can from local government, colleges, community organizations businesses, etc.  </a:t>
            </a:r>
          </a:p>
          <a:p>
            <a:r>
              <a:rPr lang="en-US" dirty="0"/>
              <a:t>Conversion Schools (Appendix C)</a:t>
            </a:r>
          </a:p>
          <a:p>
            <a:pPr lvl="1"/>
            <a:r>
              <a:rPr lang="en-US" dirty="0"/>
              <a:t>Not applicable to the LCA</a:t>
            </a:r>
          </a:p>
          <a:p>
            <a:pPr lvl="1"/>
            <a:r>
              <a:rPr lang="en-US" dirty="0"/>
              <a:t>Can only be chartered through the local district where it is located</a:t>
            </a:r>
          </a:p>
        </p:txBody>
      </p:sp>
    </p:spTree>
    <p:extLst>
      <p:ext uri="{BB962C8B-B14F-4D97-AF65-F5344CB8AC3E}">
        <p14:creationId xmlns:p14="http://schemas.microsoft.com/office/powerpoint/2010/main" val="1267187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Educational Plan</a:t>
            </a:r>
          </a:p>
        </p:txBody>
      </p:sp>
      <p:sp>
        <p:nvSpPr>
          <p:cNvPr id="3" name="Content Placeholder 2"/>
          <p:cNvSpPr>
            <a:spLocks noGrp="1"/>
          </p:cNvSpPr>
          <p:nvPr>
            <p:ph idx="1"/>
          </p:nvPr>
        </p:nvSpPr>
        <p:spPr>
          <a:xfrm>
            <a:off x="3276600" y="1143000"/>
            <a:ext cx="7010400" cy="5366982"/>
          </a:xfrm>
        </p:spPr>
        <p:txBody>
          <a:bodyPr>
            <a:normAutofit/>
          </a:bodyPr>
          <a:lstStyle/>
          <a:p>
            <a:pPr marL="0" indent="0">
              <a:buNone/>
            </a:pPr>
            <a:r>
              <a:rPr lang="en-US" dirty="0"/>
              <a:t>School Calendar and Daily Schedule (Appendix E)</a:t>
            </a:r>
          </a:p>
          <a:p>
            <a:pPr lvl="1"/>
            <a:r>
              <a:rPr lang="en-US" dirty="0"/>
              <a:t>Must show at least 180 of instruction</a:t>
            </a:r>
          </a:p>
          <a:p>
            <a:pPr lvl="2"/>
            <a:r>
              <a:rPr lang="en-US" dirty="0"/>
              <a:t>Year Round vs. Modified Calendar</a:t>
            </a:r>
          </a:p>
          <a:p>
            <a:pPr marL="57150" indent="0">
              <a:buNone/>
            </a:pPr>
            <a:r>
              <a:rPr lang="en-US" dirty="0"/>
              <a:t>Virtual School List of Courses (Appendix F)</a:t>
            </a:r>
          </a:p>
          <a:p>
            <a:pPr marL="800100" lvl="1"/>
            <a:r>
              <a:rPr lang="en-US" dirty="0"/>
              <a:t>Only Applicable to Virtual and Blended Schools </a:t>
            </a:r>
          </a:p>
          <a:p>
            <a:pPr marL="57150" indent="0">
              <a:buNone/>
            </a:pPr>
            <a:r>
              <a:rPr lang="en-US" dirty="0"/>
              <a:t>Supporting Documents for the Described Educational Program (Appendix G)</a:t>
            </a:r>
          </a:p>
          <a:p>
            <a:pPr marL="800100" lvl="1"/>
            <a:r>
              <a:rPr lang="en-US" dirty="0"/>
              <a:t>This is where any research or supporting documents to your educational plan goes.  It is not a continuation of the narrative. </a:t>
            </a:r>
          </a:p>
          <a:p>
            <a:pPr marL="857250" lvl="1"/>
            <a:r>
              <a:rPr lang="en-US" dirty="0"/>
              <a:t>The current application has two Appendix G.  This will be fixed before the new one is released.</a:t>
            </a:r>
          </a:p>
        </p:txBody>
      </p:sp>
    </p:spTree>
    <p:extLst>
      <p:ext uri="{BB962C8B-B14F-4D97-AF65-F5344CB8AC3E}">
        <p14:creationId xmlns:p14="http://schemas.microsoft.com/office/powerpoint/2010/main" val="2985481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4000"/>
                <a:shade val="100000"/>
                <a:hueMod val="130000"/>
                <a:satMod val="150000"/>
                <a:lumMod val="112000"/>
              </a:schemeClr>
            </a:gs>
            <a:gs pos="100000">
              <a:schemeClr val="bg1">
                <a:shade val="92000"/>
                <a:satMod val="140000"/>
                <a:lumMod val="110000"/>
              </a:schemeClr>
            </a:gs>
          </a:gsLst>
          <a:lin ang="54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solidFill>
            <a:schemeClr val="accent1">
              <a:lumMod val="75000"/>
            </a:schemeClr>
          </a:solidFill>
          <a:ln>
            <a:noFill/>
          </a:ln>
          <a:effectLst>
            <a:outerShdw blurRad="50800" dist="12700" algn="l" rotWithShape="0">
              <a:prstClr val="black">
                <a:alpha val="30000"/>
              </a:prstClr>
            </a:outerShdw>
          </a:effectLst>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074" y="1588878"/>
            <a:ext cx="2844002" cy="3680244"/>
          </a:xfrm>
        </p:spPr>
        <p:txBody>
          <a:bodyPr>
            <a:normAutofit/>
          </a:bodyPr>
          <a:lstStyle/>
          <a:p>
            <a:pPr algn="l"/>
            <a:r>
              <a:rPr lang="en-US" sz="3700">
                <a:solidFill>
                  <a:srgbClr val="FFFFFF"/>
                </a:solidFill>
              </a:rPr>
              <a:t>Places to Find Academic and Population Data for Support</a:t>
            </a:r>
          </a:p>
        </p:txBody>
      </p:sp>
      <p:pic>
        <p:nvPicPr>
          <p:cNvPr id="12" name="Picture 11">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3" name="Content Placeholder 2"/>
          <p:cNvSpPr>
            <a:spLocks noGrp="1"/>
          </p:cNvSpPr>
          <p:nvPr>
            <p:ph idx="1"/>
          </p:nvPr>
        </p:nvSpPr>
        <p:spPr>
          <a:xfrm>
            <a:off x="4634794" y="368300"/>
            <a:ext cx="6642806" cy="6134099"/>
          </a:xfrm>
        </p:spPr>
        <p:txBody>
          <a:bodyPr anchor="ctr">
            <a:normAutofit/>
          </a:bodyPr>
          <a:lstStyle/>
          <a:p>
            <a:r>
              <a:rPr lang="en-US" sz="2400" dirty="0"/>
              <a:t>The SDE website will supply you with the latest testing data available through the research portal. </a:t>
            </a:r>
            <a:r>
              <a:rPr lang="en-US" sz="2400" dirty="0">
                <a:hlinkClick r:id="rId3"/>
              </a:rPr>
              <a:t>www.ed.sc.gov</a:t>
            </a:r>
            <a:r>
              <a:rPr lang="en-US" sz="2400" dirty="0"/>
              <a:t>  Click on research portal.</a:t>
            </a:r>
          </a:p>
          <a:p>
            <a:r>
              <a:rPr lang="en-US" sz="2400" dirty="0"/>
              <a:t>Another suggested place on the SDE website is the </a:t>
            </a:r>
            <a:r>
              <a:rPr lang="en-US" sz="2400" dirty="0">
                <a:hlinkClick r:id="rId4"/>
              </a:rPr>
              <a:t>Research and Data Analysis Page </a:t>
            </a:r>
            <a:r>
              <a:rPr lang="en-US" sz="2400" dirty="0"/>
              <a:t>which includes</a:t>
            </a:r>
          </a:p>
          <a:p>
            <a:pPr lvl="1"/>
            <a:r>
              <a:rPr lang="en-US" sz="2000" dirty="0"/>
              <a:t>Active Student Headcount</a:t>
            </a:r>
          </a:p>
          <a:p>
            <a:pPr lvl="1"/>
            <a:r>
              <a:rPr lang="en-US" sz="2000" dirty="0"/>
              <a:t>Home School Enrollment</a:t>
            </a:r>
          </a:p>
          <a:p>
            <a:pPr lvl="1"/>
            <a:r>
              <a:rPr lang="en-US" sz="2000" dirty="0"/>
              <a:t>Poverty Index</a:t>
            </a:r>
          </a:p>
          <a:p>
            <a:pPr lvl="1"/>
            <a:r>
              <a:rPr lang="en-US" sz="2000" dirty="0"/>
              <a:t>College Freshmen Report</a:t>
            </a:r>
          </a:p>
          <a:p>
            <a:pPr marL="57150" indent="0">
              <a:buNone/>
            </a:pPr>
            <a:endParaRPr lang="en-US" dirty="0"/>
          </a:p>
          <a:p>
            <a:endParaRPr lang="en-US" dirty="0"/>
          </a:p>
        </p:txBody>
      </p:sp>
      <p:pic>
        <p:nvPicPr>
          <p:cNvPr id="14" name="Picture 13">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1350658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78000"/>
                <a:shade val="100000"/>
                <a:hueMod val="136000"/>
                <a:satMod val="160000"/>
                <a:lumMod val="105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596177"/>
          </a:xfrm>
        </p:spPr>
        <p:txBody>
          <a:bodyPr>
            <a:normAutofit/>
          </a:bodyPr>
          <a:lstStyle/>
          <a:p>
            <a:r>
              <a:rPr lang="en-US" dirty="0"/>
              <a:t>Other Places to Find Data</a:t>
            </a:r>
          </a:p>
        </p:txBody>
      </p:sp>
      <p:graphicFrame>
        <p:nvGraphicFramePr>
          <p:cNvPr id="5" name="Content Placeholder 2">
            <a:extLst>
              <a:ext uri="{FF2B5EF4-FFF2-40B4-BE49-F238E27FC236}">
                <a16:creationId xmlns:a16="http://schemas.microsoft.com/office/drawing/2014/main" id="{1D88C00A-5A73-4A2E-A074-7603E61AA120}"/>
              </a:ext>
            </a:extLst>
          </p:cNvPr>
          <p:cNvGraphicFramePr>
            <a:graphicFrameLocks noGrp="1"/>
          </p:cNvGraphicFramePr>
          <p:nvPr>
            <p:ph idx="1"/>
            <p:extLst>
              <p:ext uri="{D42A27DB-BD31-4B8C-83A1-F6EECF244321}">
                <p14:modId xmlns:p14="http://schemas.microsoft.com/office/powerpoint/2010/main" val="915001437"/>
              </p:ext>
            </p:extLst>
          </p:nvPr>
        </p:nvGraphicFramePr>
        <p:xfrm>
          <a:off x="914400" y="2532475"/>
          <a:ext cx="10363200" cy="30290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8489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3F012C5-2940-4F3E-BB5E-B8B2C9E829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B37C977-E7E3-44AC-AEC8-2E27641909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13876" cy="6858000"/>
          </a:xfrm>
          <a:prstGeom prst="rect">
            <a:avLst/>
          </a:prstGeom>
          <a:ln>
            <a:noFill/>
          </a:ln>
          <a:effectLst>
            <a:outerShdw blurRad="88900" dist="25400" algn="l" rotWithShape="0">
              <a:prstClr val="black">
                <a:alpha val="40000"/>
              </a:prstClr>
            </a:outerShdw>
          </a:effectLst>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A70DF37D-86A3-45DB-B1C1-580462D4BB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77037" b="73004"/>
          <a:stretch/>
        </p:blipFill>
        <p:spPr>
          <a:xfrm>
            <a:off x="1" y="-2"/>
            <a:ext cx="3321978" cy="2196792"/>
          </a:xfrm>
          <a:prstGeom prst="rect">
            <a:avLst/>
          </a:prstGeom>
        </p:spPr>
      </p:pic>
      <p:sp>
        <p:nvSpPr>
          <p:cNvPr id="2" name="Title 1"/>
          <p:cNvSpPr>
            <a:spLocks noGrp="1"/>
          </p:cNvSpPr>
          <p:nvPr>
            <p:ph type="title"/>
          </p:nvPr>
        </p:nvSpPr>
        <p:spPr>
          <a:xfrm>
            <a:off x="959896" y="960814"/>
            <a:ext cx="2732249" cy="4912936"/>
          </a:xfrm>
        </p:spPr>
        <p:txBody>
          <a:bodyPr anchor="b">
            <a:normAutofit/>
          </a:bodyPr>
          <a:lstStyle/>
          <a:p>
            <a:pPr algn="r"/>
            <a:r>
              <a:rPr lang="en-US" sz="4000" dirty="0">
                <a:solidFill>
                  <a:srgbClr val="FFFF00"/>
                </a:solidFill>
              </a:rPr>
              <a:t>Interested Parties </a:t>
            </a:r>
          </a:p>
        </p:txBody>
      </p:sp>
      <p:sp>
        <p:nvSpPr>
          <p:cNvPr id="3" name="Content Placeholder 2"/>
          <p:cNvSpPr>
            <a:spLocks noGrp="1"/>
          </p:cNvSpPr>
          <p:nvPr>
            <p:ph idx="1"/>
          </p:nvPr>
        </p:nvSpPr>
        <p:spPr>
          <a:xfrm>
            <a:off x="4464050" y="361950"/>
            <a:ext cx="7366000" cy="6000750"/>
          </a:xfrm>
        </p:spPr>
        <p:txBody>
          <a:bodyPr anchor="ctr">
            <a:normAutofit/>
          </a:bodyPr>
          <a:lstStyle/>
          <a:p>
            <a:r>
              <a:rPr lang="en-US" sz="2400" dirty="0"/>
              <a:t>Also, to document the need for the school the committee must gather students, parents and teachers to their cause.</a:t>
            </a:r>
          </a:p>
          <a:p>
            <a:r>
              <a:rPr lang="en-US" sz="2400" dirty="0"/>
              <a:t>The committee must be able to document its efforts to enlist interested parties.  All racial groups must be represented in the marketing plan.  </a:t>
            </a:r>
          </a:p>
          <a:p>
            <a:r>
              <a:rPr lang="en-US" sz="2400" dirty="0"/>
              <a:t>The committee can choose a target population i.e., at-risk but it can not choose a target race.  </a:t>
            </a:r>
          </a:p>
          <a:p>
            <a:r>
              <a:rPr lang="en-US" sz="2400" dirty="0"/>
              <a:t>It can choose a target gender!  By SC Charter School Law single gender schools are allowed.</a:t>
            </a:r>
          </a:p>
        </p:txBody>
      </p:sp>
    </p:spTree>
    <p:extLst>
      <p:ext uri="{BB962C8B-B14F-4D97-AF65-F5344CB8AC3E}">
        <p14:creationId xmlns:p14="http://schemas.microsoft.com/office/powerpoint/2010/main" val="549591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130000"/>
                <a:satMod val="150000"/>
                <a:lumMod val="112000"/>
              </a:schemeClr>
            </a:gs>
            <a:gs pos="100000">
              <a:schemeClr val="bg2">
                <a:shade val="92000"/>
                <a:satMod val="140000"/>
                <a:lumMod val="110000"/>
              </a:schemeClr>
            </a:gs>
          </a:gsLst>
          <a:lin ang="54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1C0F6D-5AB0-457D-A2E5-4B8E77E390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56A97F-536A-4D70-BE3C-46ED7477A1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D0D0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8F27DD5-AB09-4348-AEAE-38DD5BF3BA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284159"/>
          </a:xfrm>
          <a:prstGeom prst="rect">
            <a:avLst/>
          </a:prstGeom>
          <a:ln>
            <a:noFill/>
          </a:ln>
          <a:effectLst>
            <a:outerShdw blurRad="889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13776" y="643466"/>
            <a:ext cx="3418784" cy="4308475"/>
          </a:xfrm>
        </p:spPr>
        <p:txBody>
          <a:bodyPr anchor="t">
            <a:normAutofit/>
          </a:bodyPr>
          <a:lstStyle/>
          <a:p>
            <a:pPr algn="l"/>
            <a:r>
              <a:rPr lang="en-US" sz="4400"/>
              <a:t>Interested Parties</a:t>
            </a:r>
          </a:p>
        </p:txBody>
      </p:sp>
      <p:sp>
        <p:nvSpPr>
          <p:cNvPr id="3" name="Content Placeholder 2"/>
          <p:cNvSpPr>
            <a:spLocks noGrp="1"/>
          </p:cNvSpPr>
          <p:nvPr>
            <p:ph idx="1"/>
          </p:nvPr>
        </p:nvSpPr>
        <p:spPr>
          <a:xfrm>
            <a:off x="4654295" y="643466"/>
            <a:ext cx="6623305" cy="4308476"/>
          </a:xfrm>
        </p:spPr>
        <p:txBody>
          <a:bodyPr>
            <a:normAutofit/>
          </a:bodyPr>
          <a:lstStyle/>
          <a:p>
            <a:r>
              <a:rPr lang="en-US" sz="2400" dirty="0"/>
              <a:t>Documentation of the number of students parents and teachers expressing and interest in the proposed charter school  </a:t>
            </a:r>
            <a:r>
              <a:rPr lang="en-US" sz="2400" dirty="0">
                <a:solidFill>
                  <a:srgbClr val="FFFF00"/>
                </a:solidFill>
              </a:rPr>
              <a:t>(The List  must be notarized) </a:t>
            </a:r>
          </a:p>
          <a:p>
            <a:pPr lvl="1"/>
            <a:r>
              <a:rPr lang="en-US" sz="2400" dirty="0"/>
              <a:t>You are not required to submit a list in the application, but you need to have it.  This list becomes your starting point for recruitment of student and teachers</a:t>
            </a:r>
          </a:p>
          <a:p>
            <a:endParaRPr lang="en-US" sz="1800" dirty="0"/>
          </a:p>
        </p:txBody>
      </p:sp>
      <p:pic>
        <p:nvPicPr>
          <p:cNvPr id="14" name="Picture 13">
            <a:extLst>
              <a:ext uri="{FF2B5EF4-FFF2-40B4-BE49-F238E27FC236}">
                <a16:creationId xmlns:a16="http://schemas.microsoft.com/office/drawing/2014/main" id="{522BA091-022A-4EB4-BBA0-0309BF5F919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79187"/>
          <a:stretch/>
        </p:blipFill>
        <p:spPr>
          <a:xfrm>
            <a:off x="0" y="5430644"/>
            <a:ext cx="12192000" cy="1427356"/>
          </a:xfrm>
          <a:prstGeom prst="rect">
            <a:avLst/>
          </a:prstGeom>
        </p:spPr>
      </p:pic>
    </p:spTree>
    <p:extLst>
      <p:ext uri="{BB962C8B-B14F-4D97-AF65-F5344CB8AC3E}">
        <p14:creationId xmlns:p14="http://schemas.microsoft.com/office/powerpoint/2010/main" val="216907060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78000"/>
                <a:shade val="100000"/>
                <a:hueMod val="136000"/>
                <a:satMod val="160000"/>
                <a:lumMod val="105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2120660E-F826-4655-BB97-984B17FE52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
            <a:extLst>
              <a:ext uri="{FF2B5EF4-FFF2-40B4-BE49-F238E27FC236}">
                <a16:creationId xmlns:a16="http://schemas.microsoft.com/office/drawing/2014/main" id="{B36D89EE-FA2B-4C32-8C00-B2C6ED2123E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24" name="Graphic 23" descr="Diploma Roll">
            <a:extLst>
              <a:ext uri="{FF2B5EF4-FFF2-40B4-BE49-F238E27FC236}">
                <a16:creationId xmlns:a16="http://schemas.microsoft.com/office/drawing/2014/main" id="{EC650ED6-8D07-453D-B14E-97ED96B8CF6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71669" y="1068196"/>
            <a:ext cx="3892492" cy="3892492"/>
          </a:xfrm>
          <a:prstGeom prst="roundRect">
            <a:avLst>
              <a:gd name="adj" fmla="val 39305"/>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pic>
        <p:nvPicPr>
          <p:cNvPr id="31" name="Picture 30">
            <a:extLst>
              <a:ext uri="{FF2B5EF4-FFF2-40B4-BE49-F238E27FC236}">
                <a16:creationId xmlns:a16="http://schemas.microsoft.com/office/drawing/2014/main" id="{318307F8-152F-4244-A9FE-8D30EFFB79F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427839" y="1996580"/>
            <a:ext cx="7315200" cy="3892492"/>
          </a:xfrm>
        </p:spPr>
        <p:txBody>
          <a:bodyPr>
            <a:normAutofit fontScale="92500" lnSpcReduction="10000"/>
          </a:bodyPr>
          <a:lstStyle/>
          <a:p>
            <a:pPr algn="ctr">
              <a:lnSpc>
                <a:spcPct val="110000"/>
              </a:lnSpc>
            </a:pPr>
            <a:r>
              <a:rPr lang="en-US" sz="2400" dirty="0"/>
              <a:t>Once you have documented the need then you must choose an educational program that addresses the need.</a:t>
            </a:r>
          </a:p>
          <a:p>
            <a:pPr algn="ctr">
              <a:lnSpc>
                <a:spcPct val="110000"/>
              </a:lnSpc>
            </a:pPr>
            <a:r>
              <a:rPr lang="en-US" sz="2400" dirty="0"/>
              <a:t>The relationship between the need and the educational program is not a casual relationship.  It’s a marriage made in heaven!  </a:t>
            </a:r>
          </a:p>
          <a:p>
            <a:pPr algn="ctr">
              <a:lnSpc>
                <a:spcPct val="110000"/>
              </a:lnSpc>
            </a:pPr>
            <a:r>
              <a:rPr lang="en-US" sz="2400" dirty="0"/>
              <a:t>A strong application can show that the educational plan proposed will “fill the void,” or “correct the problem,” alleviating the need in the community.</a:t>
            </a:r>
          </a:p>
          <a:p>
            <a:pPr algn="ctr">
              <a:lnSpc>
                <a:spcPct val="110000"/>
              </a:lnSpc>
            </a:pPr>
            <a:endParaRPr lang="en-US" sz="1400" dirty="0"/>
          </a:p>
        </p:txBody>
      </p:sp>
      <p:sp>
        <p:nvSpPr>
          <p:cNvPr id="2" name="Title 1"/>
          <p:cNvSpPr>
            <a:spLocks noGrp="1"/>
          </p:cNvSpPr>
          <p:nvPr>
            <p:ph type="title"/>
          </p:nvPr>
        </p:nvSpPr>
        <p:spPr>
          <a:xfrm>
            <a:off x="1359017" y="737529"/>
            <a:ext cx="5410899" cy="1086375"/>
          </a:xfrm>
        </p:spPr>
        <p:txBody>
          <a:bodyPr anchor="b">
            <a:normAutofit/>
          </a:bodyPr>
          <a:lstStyle/>
          <a:p>
            <a:r>
              <a:rPr lang="en-US" sz="2700" dirty="0"/>
              <a:t>Connecting the Need and the Educational Program</a:t>
            </a:r>
          </a:p>
        </p:txBody>
      </p:sp>
    </p:spTree>
    <p:extLst>
      <p:ext uri="{BB962C8B-B14F-4D97-AF65-F5344CB8AC3E}">
        <p14:creationId xmlns:p14="http://schemas.microsoft.com/office/powerpoint/2010/main" val="2617124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4000"/>
                <a:shade val="100000"/>
                <a:hueMod val="130000"/>
                <a:satMod val="150000"/>
                <a:lumMod val="112000"/>
              </a:schemeClr>
            </a:gs>
            <a:gs pos="100000">
              <a:schemeClr val="bg1">
                <a:shade val="92000"/>
                <a:satMod val="140000"/>
                <a:lumMod val="110000"/>
              </a:schemeClr>
            </a:gs>
          </a:gsLst>
          <a:lin ang="54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solidFill>
            <a:schemeClr val="accent1">
              <a:lumMod val="75000"/>
            </a:schemeClr>
          </a:solidFill>
          <a:ln>
            <a:noFill/>
          </a:ln>
          <a:effectLst>
            <a:outerShdw blurRad="50800" dist="12700" algn="l" rotWithShape="0">
              <a:prstClr val="black">
                <a:alpha val="30000"/>
              </a:prstClr>
            </a:outerShdw>
          </a:effectLst>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074" y="1588878"/>
            <a:ext cx="2844002" cy="3680244"/>
          </a:xfrm>
        </p:spPr>
        <p:txBody>
          <a:bodyPr>
            <a:normAutofit/>
          </a:bodyPr>
          <a:lstStyle/>
          <a:p>
            <a:pPr algn="l"/>
            <a:r>
              <a:rPr lang="en-US" sz="3100">
                <a:solidFill>
                  <a:srgbClr val="FFFFFF"/>
                </a:solidFill>
              </a:rPr>
              <a:t>The Educational Program must be INNOVATIVE!!!!!!</a:t>
            </a:r>
          </a:p>
        </p:txBody>
      </p:sp>
      <p:pic>
        <p:nvPicPr>
          <p:cNvPr id="12" name="Picture 11">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3" name="Content Placeholder 2"/>
          <p:cNvSpPr>
            <a:spLocks noGrp="1"/>
          </p:cNvSpPr>
          <p:nvPr>
            <p:ph idx="1"/>
          </p:nvPr>
        </p:nvSpPr>
        <p:spPr>
          <a:xfrm>
            <a:off x="4634794" y="503339"/>
            <a:ext cx="7252406" cy="5964573"/>
          </a:xfrm>
        </p:spPr>
        <p:txBody>
          <a:bodyPr anchor="ctr">
            <a:normAutofit/>
          </a:bodyPr>
          <a:lstStyle/>
          <a:p>
            <a:r>
              <a:rPr lang="en-US" sz="2400" dirty="0"/>
              <a:t>Best Practice is not innovative</a:t>
            </a:r>
          </a:p>
          <a:p>
            <a:r>
              <a:rPr lang="en-US" sz="2400" dirty="0"/>
              <a:t>Too many innovations leads to the educational program becoming unfocused, too many is just as bad as not enough</a:t>
            </a:r>
          </a:p>
          <a:p>
            <a:r>
              <a:rPr lang="en-US" sz="2400" dirty="0"/>
              <a:t>All your innovations should tie back to your documented need.</a:t>
            </a:r>
          </a:p>
          <a:p>
            <a:r>
              <a:rPr lang="en-US" sz="2400" dirty="0"/>
              <a:t>Being the only charter school in the district is not innovation.  Its what you are offering that is innovative.  </a:t>
            </a:r>
          </a:p>
          <a:p>
            <a:r>
              <a:rPr lang="en-US" sz="2400" dirty="0"/>
              <a:t>Just doing it better is not innovative</a:t>
            </a:r>
          </a:p>
        </p:txBody>
      </p:sp>
      <p:pic>
        <p:nvPicPr>
          <p:cNvPr id="14" name="Picture 13">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3494736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22081EA-7107-46FA-A893-B15086A74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DD8889DF-D030-4BCD-9797-4BBD1986C26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7857411" y="643468"/>
            <a:ext cx="3420815" cy="5130046"/>
          </a:xfrm>
        </p:spPr>
        <p:txBody>
          <a:bodyPr anchor="b">
            <a:normAutofit/>
          </a:bodyPr>
          <a:lstStyle/>
          <a:p>
            <a:pPr algn="l"/>
            <a:r>
              <a:rPr lang="en-US" sz="3700" dirty="0">
                <a:solidFill>
                  <a:srgbClr val="7030A0"/>
                </a:solidFill>
              </a:rPr>
              <a:t>The Educational Program must be INNOVATIVE!!!!!!</a:t>
            </a:r>
          </a:p>
        </p:txBody>
      </p:sp>
      <p:sp>
        <p:nvSpPr>
          <p:cNvPr id="3" name="Content Placeholder 2"/>
          <p:cNvSpPr>
            <a:spLocks noGrp="1"/>
          </p:cNvSpPr>
          <p:nvPr>
            <p:ph idx="1"/>
          </p:nvPr>
        </p:nvSpPr>
        <p:spPr>
          <a:xfrm>
            <a:off x="913775" y="643467"/>
            <a:ext cx="6620882" cy="5681832"/>
          </a:xfrm>
        </p:spPr>
        <p:txBody>
          <a:bodyPr anchor="ctr">
            <a:normAutofit/>
          </a:bodyPr>
          <a:lstStyle/>
          <a:p>
            <a:r>
              <a:rPr lang="en-US" sz="2400" dirty="0"/>
              <a:t>Examples of Innovation (not exhaustive)</a:t>
            </a:r>
          </a:p>
          <a:p>
            <a:pPr lvl="1"/>
            <a:r>
              <a:rPr lang="en-US" sz="2000" dirty="0"/>
              <a:t>STEM (science, technology, engineering and math)</a:t>
            </a:r>
          </a:p>
          <a:p>
            <a:pPr lvl="1"/>
            <a:r>
              <a:rPr lang="en-US" sz="2000" dirty="0"/>
              <a:t>Leadership Academy</a:t>
            </a:r>
          </a:p>
          <a:p>
            <a:pPr lvl="1"/>
            <a:r>
              <a:rPr lang="en-US" sz="2000" dirty="0"/>
              <a:t>Project Based- (real project based not just hands on learning)</a:t>
            </a:r>
          </a:p>
          <a:p>
            <a:pPr lvl="1"/>
            <a:r>
              <a:rPr lang="en-US" sz="2000" dirty="0"/>
              <a:t>Single Gender</a:t>
            </a:r>
          </a:p>
          <a:p>
            <a:pPr lvl="1"/>
            <a:r>
              <a:rPr lang="en-US" sz="2000" dirty="0"/>
              <a:t>Middle or Early College</a:t>
            </a:r>
          </a:p>
          <a:p>
            <a:pPr lvl="1"/>
            <a:r>
              <a:rPr lang="en-US" sz="2000" dirty="0"/>
              <a:t>Dual Credit</a:t>
            </a:r>
          </a:p>
          <a:p>
            <a:pPr lvl="1"/>
            <a:r>
              <a:rPr lang="en-US" sz="2000" dirty="0"/>
              <a:t>The Arts</a:t>
            </a:r>
          </a:p>
          <a:p>
            <a:pPr lvl="1"/>
            <a:r>
              <a:rPr lang="en-US" sz="2000" dirty="0"/>
              <a:t>Blended Learning</a:t>
            </a:r>
          </a:p>
          <a:p>
            <a:pPr lvl="1"/>
            <a:r>
              <a:rPr lang="en-US" sz="2000" dirty="0"/>
              <a:t>Language Immersion</a:t>
            </a:r>
            <a:endParaRPr lang="en-US" dirty="0"/>
          </a:p>
        </p:txBody>
      </p:sp>
    </p:spTree>
    <p:extLst>
      <p:ext uri="{BB962C8B-B14F-4D97-AF65-F5344CB8AC3E}">
        <p14:creationId xmlns:p14="http://schemas.microsoft.com/office/powerpoint/2010/main" val="63689064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1328</TotalTime>
  <Words>1175</Words>
  <Application>Microsoft Office PowerPoint</Application>
  <PresentationFormat>Widescreen</PresentationFormat>
  <Paragraphs>107</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Tw Cen MT</vt:lpstr>
      <vt:lpstr>Droplet</vt:lpstr>
      <vt:lpstr>Limestone Charter Association New School Application</vt:lpstr>
      <vt:lpstr>Documenting the Need</vt:lpstr>
      <vt:lpstr>Places to Find Academic and Population Data for Support</vt:lpstr>
      <vt:lpstr>Other Places to Find Data</vt:lpstr>
      <vt:lpstr>Interested Parties </vt:lpstr>
      <vt:lpstr>Interested Parties</vt:lpstr>
      <vt:lpstr>Connecting the Need and the Educational Program</vt:lpstr>
      <vt:lpstr>The Educational Program must be INNOVATIVE!!!!!!</vt:lpstr>
      <vt:lpstr>The Educational Program must be INNOVATIVE!!!!!!</vt:lpstr>
      <vt:lpstr>Traditional and Charter </vt:lpstr>
      <vt:lpstr>An educational plan is more than just your curriculum.  Its the combination of your pedagogy, support services, extra curricular activities, calendar, school time, etc.   </vt:lpstr>
      <vt:lpstr>Understanding Your Chosen Curriculum </vt:lpstr>
      <vt:lpstr>The need, educational plan and mission are like a three-legged stool.    It takes all three to make it stand.  All three must connect to each other.</vt:lpstr>
      <vt:lpstr>Mission Statement</vt:lpstr>
      <vt:lpstr>Mission Statement</vt:lpstr>
      <vt:lpstr>If you can’t recite your mission, then change it! </vt:lpstr>
      <vt:lpstr>Mission Statement</vt:lpstr>
      <vt:lpstr>Vision vs. Mission</vt:lpstr>
      <vt:lpstr>Appendices for Part I</vt:lpstr>
      <vt:lpstr>Evidence of Need and Support</vt:lpstr>
      <vt:lpstr>Educational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Traci Bryant-Riches</dc:creator>
  <cp:lastModifiedBy>Traci Bryant-Riches</cp:lastModifiedBy>
  <cp:revision>5</cp:revision>
  <dcterms:created xsi:type="dcterms:W3CDTF">2021-08-26T14:57:43Z</dcterms:created>
  <dcterms:modified xsi:type="dcterms:W3CDTF">2021-09-13T18:24:02Z</dcterms:modified>
</cp:coreProperties>
</file>