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2"/>
  </p:sldMasterIdLst>
  <p:sldIdLst>
    <p:sldId id="256" r:id="rId3"/>
    <p:sldId id="264" r:id="rId4"/>
    <p:sldId id="269" r:id="rId5"/>
    <p:sldId id="270" r:id="rId6"/>
    <p:sldId id="265" r:id="rId7"/>
    <p:sldId id="271" r:id="rId8"/>
    <p:sldId id="262" r:id="rId9"/>
    <p:sldId id="267" r:id="rId10"/>
    <p:sldId id="268" r:id="rId11"/>
    <p:sldId id="272" r:id="rId12"/>
    <p:sldId id="274" r:id="rId13"/>
    <p:sldId id="273" r:id="rId14"/>
    <p:sldId id="275" r:id="rId15"/>
    <p:sldId id="276" r:id="rId16"/>
    <p:sldId id="277" r:id="rId17"/>
    <p:sldId id="278" r:id="rId18"/>
    <p:sldId id="279" r:id="rId19"/>
    <p:sldId id="28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CC33"/>
    <a:srgbClr val="0066FF"/>
    <a:srgbClr val="FF6600"/>
    <a:srgbClr val="6600FF"/>
    <a:srgbClr val="000066"/>
    <a:srgbClr val="080808"/>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p:cViewPr varScale="1">
        <p:scale>
          <a:sx n="97" d="100"/>
          <a:sy n="97" d="100"/>
        </p:scale>
        <p:origin x="57" y="2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9EF96-1B71-4127-8136-4E48B931B316}"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4A0AD27F-87F4-43F1-8FE9-FF2EED3BBD49}">
      <dgm:prSet/>
      <dgm:spPr/>
      <dgm:t>
        <a:bodyPr/>
        <a:lstStyle/>
        <a:p>
          <a:r>
            <a:rPr lang="en-US"/>
            <a:t>Race</a:t>
          </a:r>
        </a:p>
      </dgm:t>
    </dgm:pt>
    <dgm:pt modelId="{2B7C750B-B4FA-43DA-B143-764F06CA59EE}" type="parTrans" cxnId="{FEBCA633-F5F9-49C2-8C40-63BF5191409A}">
      <dgm:prSet/>
      <dgm:spPr/>
      <dgm:t>
        <a:bodyPr/>
        <a:lstStyle/>
        <a:p>
          <a:endParaRPr lang="en-US"/>
        </a:p>
      </dgm:t>
    </dgm:pt>
    <dgm:pt modelId="{4F1946BF-921D-48DE-AC1C-E65A7D9BA34D}" type="sibTrans" cxnId="{FEBCA633-F5F9-49C2-8C40-63BF5191409A}">
      <dgm:prSet/>
      <dgm:spPr/>
      <dgm:t>
        <a:bodyPr/>
        <a:lstStyle/>
        <a:p>
          <a:endParaRPr lang="en-US"/>
        </a:p>
      </dgm:t>
    </dgm:pt>
    <dgm:pt modelId="{F88745F2-A4B9-4A2D-918D-E7E442B2555C}">
      <dgm:prSet/>
      <dgm:spPr/>
      <dgm:t>
        <a:bodyPr/>
        <a:lstStyle/>
        <a:p>
          <a:r>
            <a:rPr lang="en-US" dirty="0"/>
            <a:t>*Special Education Status</a:t>
          </a:r>
        </a:p>
      </dgm:t>
    </dgm:pt>
    <dgm:pt modelId="{54005EF3-BB0E-449F-BD45-D0B55D837BF0}" type="parTrans" cxnId="{BCB5B925-5ECC-4F51-A9BD-F932449447F2}">
      <dgm:prSet/>
      <dgm:spPr/>
      <dgm:t>
        <a:bodyPr/>
        <a:lstStyle/>
        <a:p>
          <a:endParaRPr lang="en-US"/>
        </a:p>
      </dgm:t>
    </dgm:pt>
    <dgm:pt modelId="{923623E6-870E-404B-87CE-FEF50985ACF8}" type="sibTrans" cxnId="{BCB5B925-5ECC-4F51-A9BD-F932449447F2}">
      <dgm:prSet/>
      <dgm:spPr/>
      <dgm:t>
        <a:bodyPr/>
        <a:lstStyle/>
        <a:p>
          <a:endParaRPr lang="en-US"/>
        </a:p>
      </dgm:t>
    </dgm:pt>
    <dgm:pt modelId="{74811BD9-518D-41D0-99AC-990136FC2E66}">
      <dgm:prSet/>
      <dgm:spPr/>
      <dgm:t>
        <a:bodyPr/>
        <a:lstStyle/>
        <a:p>
          <a:r>
            <a:rPr lang="en-US"/>
            <a:t>Socio-Economic Status</a:t>
          </a:r>
        </a:p>
      </dgm:t>
    </dgm:pt>
    <dgm:pt modelId="{CCA9DBCA-7D16-42C1-8D19-C2D2B871E0AC}" type="parTrans" cxnId="{5F20DC34-3BA3-41EB-AF03-A0A3A214E304}">
      <dgm:prSet/>
      <dgm:spPr/>
      <dgm:t>
        <a:bodyPr/>
        <a:lstStyle/>
        <a:p>
          <a:endParaRPr lang="en-US"/>
        </a:p>
      </dgm:t>
    </dgm:pt>
    <dgm:pt modelId="{F8AC3A5F-9784-4C60-910E-7E48D54F8771}" type="sibTrans" cxnId="{5F20DC34-3BA3-41EB-AF03-A0A3A214E304}">
      <dgm:prSet/>
      <dgm:spPr/>
      <dgm:t>
        <a:bodyPr/>
        <a:lstStyle/>
        <a:p>
          <a:endParaRPr lang="en-US"/>
        </a:p>
      </dgm:t>
    </dgm:pt>
    <dgm:pt modelId="{ED3B6942-8D53-4FA2-8A6E-B61A92FD1E9E}">
      <dgm:prSet/>
      <dgm:spPr/>
      <dgm:t>
        <a:bodyPr/>
        <a:lstStyle/>
        <a:p>
          <a:r>
            <a:rPr lang="en-US"/>
            <a:t>Religion</a:t>
          </a:r>
        </a:p>
      </dgm:t>
    </dgm:pt>
    <dgm:pt modelId="{C97722CE-B371-447D-8EBE-18DB32C801BD}" type="parTrans" cxnId="{E8166B50-D3F9-4D11-B41E-E3B83917DF66}">
      <dgm:prSet/>
      <dgm:spPr/>
      <dgm:t>
        <a:bodyPr/>
        <a:lstStyle/>
        <a:p>
          <a:endParaRPr lang="en-US"/>
        </a:p>
      </dgm:t>
    </dgm:pt>
    <dgm:pt modelId="{3BEB2FFA-09DF-4888-9077-0A5D0DF94574}" type="sibTrans" cxnId="{E8166B50-D3F9-4D11-B41E-E3B83917DF66}">
      <dgm:prSet/>
      <dgm:spPr/>
      <dgm:t>
        <a:bodyPr/>
        <a:lstStyle/>
        <a:p>
          <a:endParaRPr lang="en-US"/>
        </a:p>
      </dgm:t>
    </dgm:pt>
    <dgm:pt modelId="{8A134D62-BEEF-4065-8A9F-D302C1EAD7D4}">
      <dgm:prSet/>
      <dgm:spPr/>
      <dgm:t>
        <a:bodyPr/>
        <a:lstStyle/>
        <a:p>
          <a:r>
            <a:rPr lang="en-US"/>
            <a:t>Ethnicity</a:t>
          </a:r>
        </a:p>
      </dgm:t>
    </dgm:pt>
    <dgm:pt modelId="{C0E05EB0-7251-48E7-8E75-D4EAAAB87CFA}" type="parTrans" cxnId="{7882AF6B-5040-49C7-AC73-CA5A597E7D6F}">
      <dgm:prSet/>
      <dgm:spPr/>
      <dgm:t>
        <a:bodyPr/>
        <a:lstStyle/>
        <a:p>
          <a:endParaRPr lang="en-US"/>
        </a:p>
      </dgm:t>
    </dgm:pt>
    <dgm:pt modelId="{021F52D2-0AA8-481E-871F-6F11A91D6139}" type="sibTrans" cxnId="{7882AF6B-5040-49C7-AC73-CA5A597E7D6F}">
      <dgm:prSet/>
      <dgm:spPr/>
      <dgm:t>
        <a:bodyPr/>
        <a:lstStyle/>
        <a:p>
          <a:endParaRPr lang="en-US"/>
        </a:p>
      </dgm:t>
    </dgm:pt>
    <dgm:pt modelId="{6CC64F52-F2AE-4F61-987A-5A31DE0F4F48}" type="pres">
      <dgm:prSet presAssocID="{89B9EF96-1B71-4127-8136-4E48B931B316}" presName="linear" presStyleCnt="0">
        <dgm:presLayoutVars>
          <dgm:animLvl val="lvl"/>
          <dgm:resizeHandles val="exact"/>
        </dgm:presLayoutVars>
      </dgm:prSet>
      <dgm:spPr/>
    </dgm:pt>
    <dgm:pt modelId="{5A48D827-B467-4102-AB00-CB4106A0D186}" type="pres">
      <dgm:prSet presAssocID="{4A0AD27F-87F4-43F1-8FE9-FF2EED3BBD49}" presName="parentText" presStyleLbl="node1" presStyleIdx="0" presStyleCnt="5">
        <dgm:presLayoutVars>
          <dgm:chMax val="0"/>
          <dgm:bulletEnabled val="1"/>
        </dgm:presLayoutVars>
      </dgm:prSet>
      <dgm:spPr/>
    </dgm:pt>
    <dgm:pt modelId="{9E694BAD-3838-4AF9-8100-FFD06295A6BA}" type="pres">
      <dgm:prSet presAssocID="{4F1946BF-921D-48DE-AC1C-E65A7D9BA34D}" presName="spacer" presStyleCnt="0"/>
      <dgm:spPr/>
    </dgm:pt>
    <dgm:pt modelId="{A0741085-6112-44D3-86E6-9D9475E5E08D}" type="pres">
      <dgm:prSet presAssocID="{F88745F2-A4B9-4A2D-918D-E7E442B2555C}" presName="parentText" presStyleLbl="node1" presStyleIdx="1" presStyleCnt="5">
        <dgm:presLayoutVars>
          <dgm:chMax val="0"/>
          <dgm:bulletEnabled val="1"/>
        </dgm:presLayoutVars>
      </dgm:prSet>
      <dgm:spPr/>
    </dgm:pt>
    <dgm:pt modelId="{CB1A42EE-0702-4FF5-86CD-47C322426B17}" type="pres">
      <dgm:prSet presAssocID="{923623E6-870E-404B-87CE-FEF50985ACF8}" presName="spacer" presStyleCnt="0"/>
      <dgm:spPr/>
    </dgm:pt>
    <dgm:pt modelId="{046C9EFD-2782-4848-9CCA-2EADABA2FFA8}" type="pres">
      <dgm:prSet presAssocID="{74811BD9-518D-41D0-99AC-990136FC2E66}" presName="parentText" presStyleLbl="node1" presStyleIdx="2" presStyleCnt="5">
        <dgm:presLayoutVars>
          <dgm:chMax val="0"/>
          <dgm:bulletEnabled val="1"/>
        </dgm:presLayoutVars>
      </dgm:prSet>
      <dgm:spPr/>
    </dgm:pt>
    <dgm:pt modelId="{12A11F0F-0F2B-4890-9E86-686B58358D9A}" type="pres">
      <dgm:prSet presAssocID="{F8AC3A5F-9784-4C60-910E-7E48D54F8771}" presName="spacer" presStyleCnt="0"/>
      <dgm:spPr/>
    </dgm:pt>
    <dgm:pt modelId="{CFEFE17B-8512-481D-9A07-E8450D14AAFF}" type="pres">
      <dgm:prSet presAssocID="{ED3B6942-8D53-4FA2-8A6E-B61A92FD1E9E}" presName="parentText" presStyleLbl="node1" presStyleIdx="3" presStyleCnt="5">
        <dgm:presLayoutVars>
          <dgm:chMax val="0"/>
          <dgm:bulletEnabled val="1"/>
        </dgm:presLayoutVars>
      </dgm:prSet>
      <dgm:spPr/>
    </dgm:pt>
    <dgm:pt modelId="{E502C91E-D132-4F08-80BC-DD87E02ABF91}" type="pres">
      <dgm:prSet presAssocID="{3BEB2FFA-09DF-4888-9077-0A5D0DF94574}" presName="spacer" presStyleCnt="0"/>
      <dgm:spPr/>
    </dgm:pt>
    <dgm:pt modelId="{E15BC72D-F0A4-4239-8AAC-E7C46795D705}" type="pres">
      <dgm:prSet presAssocID="{8A134D62-BEEF-4065-8A9F-D302C1EAD7D4}" presName="parentText" presStyleLbl="node1" presStyleIdx="4" presStyleCnt="5">
        <dgm:presLayoutVars>
          <dgm:chMax val="0"/>
          <dgm:bulletEnabled val="1"/>
        </dgm:presLayoutVars>
      </dgm:prSet>
      <dgm:spPr/>
    </dgm:pt>
  </dgm:ptLst>
  <dgm:cxnLst>
    <dgm:cxn modelId="{6F61C823-B9C5-4994-AE1A-32D96DA05F9F}" type="presOf" srcId="{8A134D62-BEEF-4065-8A9F-D302C1EAD7D4}" destId="{E15BC72D-F0A4-4239-8AAC-E7C46795D705}" srcOrd="0" destOrd="0" presId="urn:microsoft.com/office/officeart/2005/8/layout/vList2"/>
    <dgm:cxn modelId="{BCB5B925-5ECC-4F51-A9BD-F932449447F2}" srcId="{89B9EF96-1B71-4127-8136-4E48B931B316}" destId="{F88745F2-A4B9-4A2D-918D-E7E442B2555C}" srcOrd="1" destOrd="0" parTransId="{54005EF3-BB0E-449F-BD45-D0B55D837BF0}" sibTransId="{923623E6-870E-404B-87CE-FEF50985ACF8}"/>
    <dgm:cxn modelId="{FEBCA633-F5F9-49C2-8C40-63BF5191409A}" srcId="{89B9EF96-1B71-4127-8136-4E48B931B316}" destId="{4A0AD27F-87F4-43F1-8FE9-FF2EED3BBD49}" srcOrd="0" destOrd="0" parTransId="{2B7C750B-B4FA-43DA-B143-764F06CA59EE}" sibTransId="{4F1946BF-921D-48DE-AC1C-E65A7D9BA34D}"/>
    <dgm:cxn modelId="{5F20DC34-3BA3-41EB-AF03-A0A3A214E304}" srcId="{89B9EF96-1B71-4127-8136-4E48B931B316}" destId="{74811BD9-518D-41D0-99AC-990136FC2E66}" srcOrd="2" destOrd="0" parTransId="{CCA9DBCA-7D16-42C1-8D19-C2D2B871E0AC}" sibTransId="{F8AC3A5F-9784-4C60-910E-7E48D54F8771}"/>
    <dgm:cxn modelId="{7882AF6B-5040-49C7-AC73-CA5A597E7D6F}" srcId="{89B9EF96-1B71-4127-8136-4E48B931B316}" destId="{8A134D62-BEEF-4065-8A9F-D302C1EAD7D4}" srcOrd="4" destOrd="0" parTransId="{C0E05EB0-7251-48E7-8E75-D4EAAAB87CFA}" sibTransId="{021F52D2-0AA8-481E-871F-6F11A91D6139}"/>
    <dgm:cxn modelId="{E8166B50-D3F9-4D11-B41E-E3B83917DF66}" srcId="{89B9EF96-1B71-4127-8136-4E48B931B316}" destId="{ED3B6942-8D53-4FA2-8A6E-B61A92FD1E9E}" srcOrd="3" destOrd="0" parTransId="{C97722CE-B371-447D-8EBE-18DB32C801BD}" sibTransId="{3BEB2FFA-09DF-4888-9077-0A5D0DF94574}"/>
    <dgm:cxn modelId="{7D959258-C51E-45DE-8566-0B81CF1C710C}" type="presOf" srcId="{F88745F2-A4B9-4A2D-918D-E7E442B2555C}" destId="{A0741085-6112-44D3-86E6-9D9475E5E08D}" srcOrd="0" destOrd="0" presId="urn:microsoft.com/office/officeart/2005/8/layout/vList2"/>
    <dgm:cxn modelId="{044020A0-0257-49C9-9834-9660B8705D16}" type="presOf" srcId="{4A0AD27F-87F4-43F1-8FE9-FF2EED3BBD49}" destId="{5A48D827-B467-4102-AB00-CB4106A0D186}" srcOrd="0" destOrd="0" presId="urn:microsoft.com/office/officeart/2005/8/layout/vList2"/>
    <dgm:cxn modelId="{1384BEA5-3590-4D12-AE01-9DD4FED4131D}" type="presOf" srcId="{74811BD9-518D-41D0-99AC-990136FC2E66}" destId="{046C9EFD-2782-4848-9CCA-2EADABA2FFA8}" srcOrd="0" destOrd="0" presId="urn:microsoft.com/office/officeart/2005/8/layout/vList2"/>
    <dgm:cxn modelId="{D0D798B4-5698-45DF-909B-2955EC613BEA}" type="presOf" srcId="{89B9EF96-1B71-4127-8136-4E48B931B316}" destId="{6CC64F52-F2AE-4F61-987A-5A31DE0F4F48}" srcOrd="0" destOrd="0" presId="urn:microsoft.com/office/officeart/2005/8/layout/vList2"/>
    <dgm:cxn modelId="{1C4441C5-4B91-4F1B-8B22-1027DC186B73}" type="presOf" srcId="{ED3B6942-8D53-4FA2-8A6E-B61A92FD1E9E}" destId="{CFEFE17B-8512-481D-9A07-E8450D14AAFF}" srcOrd="0" destOrd="0" presId="urn:microsoft.com/office/officeart/2005/8/layout/vList2"/>
    <dgm:cxn modelId="{50BE53E5-DFEF-4B2D-AC5D-7FFB1E4F11F2}" type="presParOf" srcId="{6CC64F52-F2AE-4F61-987A-5A31DE0F4F48}" destId="{5A48D827-B467-4102-AB00-CB4106A0D186}" srcOrd="0" destOrd="0" presId="urn:microsoft.com/office/officeart/2005/8/layout/vList2"/>
    <dgm:cxn modelId="{F4405598-890B-4C68-A65D-E236D5F1A156}" type="presParOf" srcId="{6CC64F52-F2AE-4F61-987A-5A31DE0F4F48}" destId="{9E694BAD-3838-4AF9-8100-FFD06295A6BA}" srcOrd="1" destOrd="0" presId="urn:microsoft.com/office/officeart/2005/8/layout/vList2"/>
    <dgm:cxn modelId="{B0544316-20EF-4A2C-B473-4B3D6819BEA8}" type="presParOf" srcId="{6CC64F52-F2AE-4F61-987A-5A31DE0F4F48}" destId="{A0741085-6112-44D3-86E6-9D9475E5E08D}" srcOrd="2" destOrd="0" presId="urn:microsoft.com/office/officeart/2005/8/layout/vList2"/>
    <dgm:cxn modelId="{A7F38640-319A-4ED4-8A23-F902C46BAF30}" type="presParOf" srcId="{6CC64F52-F2AE-4F61-987A-5A31DE0F4F48}" destId="{CB1A42EE-0702-4FF5-86CD-47C322426B17}" srcOrd="3" destOrd="0" presId="urn:microsoft.com/office/officeart/2005/8/layout/vList2"/>
    <dgm:cxn modelId="{79512B78-8C14-432B-A523-D14728720BF3}" type="presParOf" srcId="{6CC64F52-F2AE-4F61-987A-5A31DE0F4F48}" destId="{046C9EFD-2782-4848-9CCA-2EADABA2FFA8}" srcOrd="4" destOrd="0" presId="urn:microsoft.com/office/officeart/2005/8/layout/vList2"/>
    <dgm:cxn modelId="{46E71202-7BCD-4854-B9EE-0F988A3753CB}" type="presParOf" srcId="{6CC64F52-F2AE-4F61-987A-5A31DE0F4F48}" destId="{12A11F0F-0F2B-4890-9E86-686B58358D9A}" srcOrd="5" destOrd="0" presId="urn:microsoft.com/office/officeart/2005/8/layout/vList2"/>
    <dgm:cxn modelId="{F219AFD7-C391-462F-8885-E274909DCD79}" type="presParOf" srcId="{6CC64F52-F2AE-4F61-987A-5A31DE0F4F48}" destId="{CFEFE17B-8512-481D-9A07-E8450D14AAFF}" srcOrd="6" destOrd="0" presId="urn:microsoft.com/office/officeart/2005/8/layout/vList2"/>
    <dgm:cxn modelId="{6F26C202-CADB-4E32-B8F0-DB29C7ECB24D}" type="presParOf" srcId="{6CC64F52-F2AE-4F61-987A-5A31DE0F4F48}" destId="{E502C91E-D132-4F08-80BC-DD87E02ABF91}" srcOrd="7" destOrd="0" presId="urn:microsoft.com/office/officeart/2005/8/layout/vList2"/>
    <dgm:cxn modelId="{B5158BD9-F65C-4E72-A548-4F93AA8BE9A2}" type="presParOf" srcId="{6CC64F52-F2AE-4F61-987A-5A31DE0F4F48}" destId="{E15BC72D-F0A4-4239-8AAC-E7C46795D70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F2940-C60B-486E-BF53-C49502F553A8}"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FFA01374-35BE-4E71-8593-E387755CF8E0}">
      <dgm:prSet/>
      <dgm:spPr>
        <a:solidFill>
          <a:schemeClr val="bg1">
            <a:lumMod val="65000"/>
          </a:schemeClr>
        </a:solidFill>
      </dgm:spPr>
      <dgm:t>
        <a:bodyPr/>
        <a:lstStyle/>
        <a:p>
          <a:r>
            <a:rPr lang="en-US"/>
            <a:t>The process of not defined in the law.  </a:t>
          </a:r>
        </a:p>
      </dgm:t>
    </dgm:pt>
    <dgm:pt modelId="{BE2F4B48-B385-4B3B-AB60-A5C885B10011}" type="parTrans" cxnId="{31FDBEBC-5BE1-40A5-A74E-E2C2B9AED088}">
      <dgm:prSet/>
      <dgm:spPr/>
      <dgm:t>
        <a:bodyPr/>
        <a:lstStyle/>
        <a:p>
          <a:endParaRPr lang="en-US"/>
        </a:p>
      </dgm:t>
    </dgm:pt>
    <dgm:pt modelId="{32E07105-ED02-402C-9F68-F1FFCCD1C85C}" type="sibTrans" cxnId="{31FDBEBC-5BE1-40A5-A74E-E2C2B9AED088}">
      <dgm:prSet/>
      <dgm:spPr/>
      <dgm:t>
        <a:bodyPr/>
        <a:lstStyle/>
        <a:p>
          <a:endParaRPr lang="en-US"/>
        </a:p>
      </dgm:t>
    </dgm:pt>
    <dgm:pt modelId="{A6B47A7A-EDD3-41E1-8BF0-29F78A129527}">
      <dgm:prSet/>
      <dgm:spPr>
        <a:solidFill>
          <a:schemeClr val="accent5">
            <a:lumMod val="75000"/>
          </a:schemeClr>
        </a:solidFill>
      </dgm:spPr>
      <dgm:t>
        <a:bodyPr/>
        <a:lstStyle/>
        <a:p>
          <a:r>
            <a:rPr lang="en-US"/>
            <a:t>The school has leeway in determining its process</a:t>
          </a:r>
        </a:p>
      </dgm:t>
    </dgm:pt>
    <dgm:pt modelId="{00AAA98D-16B3-411B-BF12-8DD315D7958A}" type="parTrans" cxnId="{08CAA2EB-E450-4DC9-8C37-A689A8B85BE5}">
      <dgm:prSet/>
      <dgm:spPr/>
      <dgm:t>
        <a:bodyPr/>
        <a:lstStyle/>
        <a:p>
          <a:endParaRPr lang="en-US"/>
        </a:p>
      </dgm:t>
    </dgm:pt>
    <dgm:pt modelId="{75489F97-2ED9-48AB-83EF-22B15487D8D7}" type="sibTrans" cxnId="{08CAA2EB-E450-4DC9-8C37-A689A8B85BE5}">
      <dgm:prSet/>
      <dgm:spPr/>
      <dgm:t>
        <a:bodyPr/>
        <a:lstStyle/>
        <a:p>
          <a:endParaRPr lang="en-US"/>
        </a:p>
      </dgm:t>
    </dgm:pt>
    <dgm:pt modelId="{4E5DEE6F-0208-4B6C-9823-0F562741C314}">
      <dgm:prSet/>
      <dgm:spPr>
        <a:solidFill>
          <a:schemeClr val="bg1">
            <a:lumMod val="50000"/>
          </a:schemeClr>
        </a:solidFill>
      </dgm:spPr>
      <dgm:t>
        <a:bodyPr/>
        <a:lstStyle/>
        <a:p>
          <a:r>
            <a:rPr lang="en-US" dirty="0"/>
            <a:t>Read other charters or ask other charter schools to share their process.  There are software applications available to buy but for most schools they are not needed.  </a:t>
          </a:r>
        </a:p>
      </dgm:t>
    </dgm:pt>
    <dgm:pt modelId="{00BD6594-4ADA-4DB2-AC00-7396B345B37E}" type="parTrans" cxnId="{4E635845-0A5E-4C08-A0ED-89D0F026DC3D}">
      <dgm:prSet/>
      <dgm:spPr/>
      <dgm:t>
        <a:bodyPr/>
        <a:lstStyle/>
        <a:p>
          <a:endParaRPr lang="en-US"/>
        </a:p>
      </dgm:t>
    </dgm:pt>
    <dgm:pt modelId="{AC813406-285C-46C0-82C9-08F04F8F2B4E}" type="sibTrans" cxnId="{4E635845-0A5E-4C08-A0ED-89D0F026DC3D}">
      <dgm:prSet/>
      <dgm:spPr/>
      <dgm:t>
        <a:bodyPr/>
        <a:lstStyle/>
        <a:p>
          <a:endParaRPr lang="en-US"/>
        </a:p>
      </dgm:t>
    </dgm:pt>
    <dgm:pt modelId="{6AB1019A-C4FB-42F5-817B-DC67EB1BC8B9}">
      <dgm:prSet/>
      <dgm:spPr>
        <a:solidFill>
          <a:schemeClr val="accent3">
            <a:lumMod val="40000"/>
            <a:lumOff val="60000"/>
          </a:schemeClr>
        </a:solidFill>
      </dgm:spPr>
      <dgm:t>
        <a:bodyPr/>
        <a:lstStyle/>
        <a:p>
          <a:r>
            <a:rPr lang="en-US"/>
            <a:t>Post the process on your website!  </a:t>
          </a:r>
        </a:p>
      </dgm:t>
    </dgm:pt>
    <dgm:pt modelId="{766D26BB-F39F-4B4C-AEEC-6ACCA968F416}" type="parTrans" cxnId="{8E949351-A37B-4B44-8ABB-398A00242A04}">
      <dgm:prSet/>
      <dgm:spPr/>
      <dgm:t>
        <a:bodyPr/>
        <a:lstStyle/>
        <a:p>
          <a:endParaRPr lang="en-US"/>
        </a:p>
      </dgm:t>
    </dgm:pt>
    <dgm:pt modelId="{D5FD5EBF-8DA5-43E3-B4AD-8828C6CE5565}" type="sibTrans" cxnId="{8E949351-A37B-4B44-8ABB-398A00242A04}">
      <dgm:prSet/>
      <dgm:spPr/>
      <dgm:t>
        <a:bodyPr/>
        <a:lstStyle/>
        <a:p>
          <a:endParaRPr lang="en-US"/>
        </a:p>
      </dgm:t>
    </dgm:pt>
    <dgm:pt modelId="{C752B4E0-1A9B-4B2E-804E-B4D843A21D59}" type="pres">
      <dgm:prSet presAssocID="{A8AF2940-C60B-486E-BF53-C49502F553A8}" presName="linear" presStyleCnt="0">
        <dgm:presLayoutVars>
          <dgm:animLvl val="lvl"/>
          <dgm:resizeHandles val="exact"/>
        </dgm:presLayoutVars>
      </dgm:prSet>
      <dgm:spPr/>
    </dgm:pt>
    <dgm:pt modelId="{F109EC15-D219-4855-8E9A-B3AF8EF6D804}" type="pres">
      <dgm:prSet presAssocID="{FFA01374-35BE-4E71-8593-E387755CF8E0}" presName="parentText" presStyleLbl="node1" presStyleIdx="0" presStyleCnt="4">
        <dgm:presLayoutVars>
          <dgm:chMax val="0"/>
          <dgm:bulletEnabled val="1"/>
        </dgm:presLayoutVars>
      </dgm:prSet>
      <dgm:spPr/>
    </dgm:pt>
    <dgm:pt modelId="{D921B84B-04E5-427C-A6F8-87BC5193C4CF}" type="pres">
      <dgm:prSet presAssocID="{32E07105-ED02-402C-9F68-F1FFCCD1C85C}" presName="spacer" presStyleCnt="0"/>
      <dgm:spPr/>
    </dgm:pt>
    <dgm:pt modelId="{6E51BCF9-1EC6-43B0-8C25-61094BBF53B5}" type="pres">
      <dgm:prSet presAssocID="{A6B47A7A-EDD3-41E1-8BF0-29F78A129527}" presName="parentText" presStyleLbl="node1" presStyleIdx="1" presStyleCnt="4">
        <dgm:presLayoutVars>
          <dgm:chMax val="0"/>
          <dgm:bulletEnabled val="1"/>
        </dgm:presLayoutVars>
      </dgm:prSet>
      <dgm:spPr/>
    </dgm:pt>
    <dgm:pt modelId="{D1AA2AC6-07E2-4CE5-A97B-EAF14823A816}" type="pres">
      <dgm:prSet presAssocID="{75489F97-2ED9-48AB-83EF-22B15487D8D7}" presName="spacer" presStyleCnt="0"/>
      <dgm:spPr/>
    </dgm:pt>
    <dgm:pt modelId="{C9F5C6DC-D851-4EF5-B868-473DDDBA695F}" type="pres">
      <dgm:prSet presAssocID="{4E5DEE6F-0208-4B6C-9823-0F562741C314}" presName="parentText" presStyleLbl="node1" presStyleIdx="2" presStyleCnt="4">
        <dgm:presLayoutVars>
          <dgm:chMax val="0"/>
          <dgm:bulletEnabled val="1"/>
        </dgm:presLayoutVars>
      </dgm:prSet>
      <dgm:spPr/>
    </dgm:pt>
    <dgm:pt modelId="{8123028F-8837-4BBA-8E76-00C970975DD3}" type="pres">
      <dgm:prSet presAssocID="{AC813406-285C-46C0-82C9-08F04F8F2B4E}" presName="spacer" presStyleCnt="0"/>
      <dgm:spPr/>
    </dgm:pt>
    <dgm:pt modelId="{4D0A533E-43A0-40B4-8F51-46320057F1F9}" type="pres">
      <dgm:prSet presAssocID="{6AB1019A-C4FB-42F5-817B-DC67EB1BC8B9}" presName="parentText" presStyleLbl="node1" presStyleIdx="3" presStyleCnt="4">
        <dgm:presLayoutVars>
          <dgm:chMax val="0"/>
          <dgm:bulletEnabled val="1"/>
        </dgm:presLayoutVars>
      </dgm:prSet>
      <dgm:spPr/>
    </dgm:pt>
  </dgm:ptLst>
  <dgm:cxnLst>
    <dgm:cxn modelId="{6C986C28-6CA9-467A-8FAC-A0EEADFDCFE5}" type="presOf" srcId="{FFA01374-35BE-4E71-8593-E387755CF8E0}" destId="{F109EC15-D219-4855-8E9A-B3AF8EF6D804}" srcOrd="0" destOrd="0" presId="urn:microsoft.com/office/officeart/2005/8/layout/vList2"/>
    <dgm:cxn modelId="{F6C2243D-35EA-4C8F-B860-4B0D98D14F8A}" type="presOf" srcId="{4E5DEE6F-0208-4B6C-9823-0F562741C314}" destId="{C9F5C6DC-D851-4EF5-B868-473DDDBA695F}" srcOrd="0" destOrd="0" presId="urn:microsoft.com/office/officeart/2005/8/layout/vList2"/>
    <dgm:cxn modelId="{4E635845-0A5E-4C08-A0ED-89D0F026DC3D}" srcId="{A8AF2940-C60B-486E-BF53-C49502F553A8}" destId="{4E5DEE6F-0208-4B6C-9823-0F562741C314}" srcOrd="2" destOrd="0" parTransId="{00BD6594-4ADA-4DB2-AC00-7396B345B37E}" sibTransId="{AC813406-285C-46C0-82C9-08F04F8F2B4E}"/>
    <dgm:cxn modelId="{8E949351-A37B-4B44-8ABB-398A00242A04}" srcId="{A8AF2940-C60B-486E-BF53-C49502F553A8}" destId="{6AB1019A-C4FB-42F5-817B-DC67EB1BC8B9}" srcOrd="3" destOrd="0" parTransId="{766D26BB-F39F-4B4C-AEEC-6ACCA968F416}" sibTransId="{D5FD5EBF-8DA5-43E3-B4AD-8828C6CE5565}"/>
    <dgm:cxn modelId="{DD582473-6E8B-4910-A0B5-C153E9798D8A}" type="presOf" srcId="{6AB1019A-C4FB-42F5-817B-DC67EB1BC8B9}" destId="{4D0A533E-43A0-40B4-8F51-46320057F1F9}" srcOrd="0" destOrd="0" presId="urn:microsoft.com/office/officeart/2005/8/layout/vList2"/>
    <dgm:cxn modelId="{1F3B0BB0-CC6B-483E-8875-6E7DD8516479}" type="presOf" srcId="{A8AF2940-C60B-486E-BF53-C49502F553A8}" destId="{C752B4E0-1A9B-4B2E-804E-B4D843A21D59}" srcOrd="0" destOrd="0" presId="urn:microsoft.com/office/officeart/2005/8/layout/vList2"/>
    <dgm:cxn modelId="{31FDBEBC-5BE1-40A5-A74E-E2C2B9AED088}" srcId="{A8AF2940-C60B-486E-BF53-C49502F553A8}" destId="{FFA01374-35BE-4E71-8593-E387755CF8E0}" srcOrd="0" destOrd="0" parTransId="{BE2F4B48-B385-4B3B-AB60-A5C885B10011}" sibTransId="{32E07105-ED02-402C-9F68-F1FFCCD1C85C}"/>
    <dgm:cxn modelId="{F95751EA-741C-41F0-8683-5603349B35A4}" type="presOf" srcId="{A6B47A7A-EDD3-41E1-8BF0-29F78A129527}" destId="{6E51BCF9-1EC6-43B0-8C25-61094BBF53B5}" srcOrd="0" destOrd="0" presId="urn:microsoft.com/office/officeart/2005/8/layout/vList2"/>
    <dgm:cxn modelId="{08CAA2EB-E450-4DC9-8C37-A689A8B85BE5}" srcId="{A8AF2940-C60B-486E-BF53-C49502F553A8}" destId="{A6B47A7A-EDD3-41E1-8BF0-29F78A129527}" srcOrd="1" destOrd="0" parTransId="{00AAA98D-16B3-411B-BF12-8DD315D7958A}" sibTransId="{75489F97-2ED9-48AB-83EF-22B15487D8D7}"/>
    <dgm:cxn modelId="{3745C360-707A-479A-A23A-E6B4B943C0FE}" type="presParOf" srcId="{C752B4E0-1A9B-4B2E-804E-B4D843A21D59}" destId="{F109EC15-D219-4855-8E9A-B3AF8EF6D804}" srcOrd="0" destOrd="0" presId="urn:microsoft.com/office/officeart/2005/8/layout/vList2"/>
    <dgm:cxn modelId="{1AFFAA47-C343-4BA5-9B25-4A2C941D86EE}" type="presParOf" srcId="{C752B4E0-1A9B-4B2E-804E-B4D843A21D59}" destId="{D921B84B-04E5-427C-A6F8-87BC5193C4CF}" srcOrd="1" destOrd="0" presId="urn:microsoft.com/office/officeart/2005/8/layout/vList2"/>
    <dgm:cxn modelId="{7DBEB48B-9A35-4F57-90D8-AC46C6272FAE}" type="presParOf" srcId="{C752B4E0-1A9B-4B2E-804E-B4D843A21D59}" destId="{6E51BCF9-1EC6-43B0-8C25-61094BBF53B5}" srcOrd="2" destOrd="0" presId="urn:microsoft.com/office/officeart/2005/8/layout/vList2"/>
    <dgm:cxn modelId="{D2672013-C9FB-46F4-AC4D-36B31CF4342A}" type="presParOf" srcId="{C752B4E0-1A9B-4B2E-804E-B4D843A21D59}" destId="{D1AA2AC6-07E2-4CE5-A97B-EAF14823A816}" srcOrd="3" destOrd="0" presId="urn:microsoft.com/office/officeart/2005/8/layout/vList2"/>
    <dgm:cxn modelId="{F50F2345-42EB-4587-B629-76E3FEDE03D8}" type="presParOf" srcId="{C752B4E0-1A9B-4B2E-804E-B4D843A21D59}" destId="{C9F5C6DC-D851-4EF5-B868-473DDDBA695F}" srcOrd="4" destOrd="0" presId="urn:microsoft.com/office/officeart/2005/8/layout/vList2"/>
    <dgm:cxn modelId="{FEA846A9-C129-470F-84F7-5D07BE2C022E}" type="presParOf" srcId="{C752B4E0-1A9B-4B2E-804E-B4D843A21D59}" destId="{8123028F-8837-4BBA-8E76-00C970975DD3}" srcOrd="5" destOrd="0" presId="urn:microsoft.com/office/officeart/2005/8/layout/vList2"/>
    <dgm:cxn modelId="{72C1E43B-0F6C-42CD-8C0D-7A5255976BCE}" type="presParOf" srcId="{C752B4E0-1A9B-4B2E-804E-B4D843A21D59}" destId="{4D0A533E-43A0-40B4-8F51-46320057F1F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D67F8C-44E4-4796-9046-AA72C1D3497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1B2107C-8F59-4983-B71B-08155297FE5D}">
      <dgm:prSet/>
      <dgm:spPr/>
      <dgm:t>
        <a:bodyPr/>
        <a:lstStyle/>
        <a:p>
          <a:r>
            <a:rPr lang="en-US"/>
            <a:t>Social Media</a:t>
          </a:r>
        </a:p>
      </dgm:t>
    </dgm:pt>
    <dgm:pt modelId="{E52DBC6B-69FE-4B5C-B671-9BFDCBA921EA}" type="parTrans" cxnId="{8633FA4C-2CC5-462E-A14D-A82ADE7831A2}">
      <dgm:prSet/>
      <dgm:spPr/>
      <dgm:t>
        <a:bodyPr/>
        <a:lstStyle/>
        <a:p>
          <a:endParaRPr lang="en-US"/>
        </a:p>
      </dgm:t>
    </dgm:pt>
    <dgm:pt modelId="{0AD275D1-60FA-4567-9BF9-DA00534176F7}" type="sibTrans" cxnId="{8633FA4C-2CC5-462E-A14D-A82ADE7831A2}">
      <dgm:prSet/>
      <dgm:spPr/>
      <dgm:t>
        <a:bodyPr/>
        <a:lstStyle/>
        <a:p>
          <a:endParaRPr lang="en-US"/>
        </a:p>
      </dgm:t>
    </dgm:pt>
    <dgm:pt modelId="{6C685BD0-33AE-4535-86C3-EE15249FF522}">
      <dgm:prSet/>
      <dgm:spPr/>
      <dgm:t>
        <a:bodyPr/>
        <a:lstStyle/>
        <a:p>
          <a:r>
            <a:rPr lang="en-US"/>
            <a:t>Social Media </a:t>
          </a:r>
        </a:p>
      </dgm:t>
    </dgm:pt>
    <dgm:pt modelId="{EFFA93EA-CC75-404F-B9A2-4654499A2751}" type="parTrans" cxnId="{B0FD6380-6A0D-4F78-BF71-54B861633D8D}">
      <dgm:prSet/>
      <dgm:spPr/>
      <dgm:t>
        <a:bodyPr/>
        <a:lstStyle/>
        <a:p>
          <a:endParaRPr lang="en-US"/>
        </a:p>
      </dgm:t>
    </dgm:pt>
    <dgm:pt modelId="{B4117D3F-AA92-4459-AC9E-5EBFC6A48B9D}" type="sibTrans" cxnId="{B0FD6380-6A0D-4F78-BF71-54B861633D8D}">
      <dgm:prSet/>
      <dgm:spPr/>
      <dgm:t>
        <a:bodyPr/>
        <a:lstStyle/>
        <a:p>
          <a:endParaRPr lang="en-US"/>
        </a:p>
      </dgm:t>
    </dgm:pt>
    <dgm:pt modelId="{D49EC704-44CC-47B5-AA4A-E7341267CE0D}">
      <dgm:prSet/>
      <dgm:spPr/>
      <dgm:t>
        <a:bodyPr/>
        <a:lstStyle/>
        <a:p>
          <a:r>
            <a:rPr lang="en-US"/>
            <a:t>Social Media</a:t>
          </a:r>
        </a:p>
      </dgm:t>
    </dgm:pt>
    <dgm:pt modelId="{EE02C7BD-8288-4C47-9DF3-FB8443C5EC7A}" type="parTrans" cxnId="{CEE8F84A-3E21-4E57-A783-4C518DB2AF6A}">
      <dgm:prSet/>
      <dgm:spPr/>
      <dgm:t>
        <a:bodyPr/>
        <a:lstStyle/>
        <a:p>
          <a:endParaRPr lang="en-US"/>
        </a:p>
      </dgm:t>
    </dgm:pt>
    <dgm:pt modelId="{E722A24B-A0D4-4158-A53D-DBEE725FCD38}" type="sibTrans" cxnId="{CEE8F84A-3E21-4E57-A783-4C518DB2AF6A}">
      <dgm:prSet/>
      <dgm:spPr/>
      <dgm:t>
        <a:bodyPr/>
        <a:lstStyle/>
        <a:p>
          <a:endParaRPr lang="en-US"/>
        </a:p>
      </dgm:t>
    </dgm:pt>
    <dgm:pt modelId="{86627807-67E2-4B8B-B90D-C3241C3F2A5A}" type="pres">
      <dgm:prSet presAssocID="{EED67F8C-44E4-4796-9046-AA72C1D3497F}" presName="hierChild1" presStyleCnt="0">
        <dgm:presLayoutVars>
          <dgm:chPref val="1"/>
          <dgm:dir/>
          <dgm:animOne val="branch"/>
          <dgm:animLvl val="lvl"/>
          <dgm:resizeHandles/>
        </dgm:presLayoutVars>
      </dgm:prSet>
      <dgm:spPr/>
    </dgm:pt>
    <dgm:pt modelId="{3F6E5241-6899-4BD3-B074-4B9A97268D76}" type="pres">
      <dgm:prSet presAssocID="{61B2107C-8F59-4983-B71B-08155297FE5D}" presName="hierRoot1" presStyleCnt="0"/>
      <dgm:spPr/>
    </dgm:pt>
    <dgm:pt modelId="{00C1FAFA-87A5-4C06-BD43-EFE31109FC22}" type="pres">
      <dgm:prSet presAssocID="{61B2107C-8F59-4983-B71B-08155297FE5D}" presName="composite" presStyleCnt="0"/>
      <dgm:spPr/>
    </dgm:pt>
    <dgm:pt modelId="{DD667553-8515-49EC-B913-0ECADBFD105F}" type="pres">
      <dgm:prSet presAssocID="{61B2107C-8F59-4983-B71B-08155297FE5D}" presName="background" presStyleLbl="node0" presStyleIdx="0" presStyleCnt="3"/>
      <dgm:spPr/>
    </dgm:pt>
    <dgm:pt modelId="{9503C0FA-A2C7-440E-BF75-B25169BC71AD}" type="pres">
      <dgm:prSet presAssocID="{61B2107C-8F59-4983-B71B-08155297FE5D}" presName="text" presStyleLbl="fgAcc0" presStyleIdx="0" presStyleCnt="3">
        <dgm:presLayoutVars>
          <dgm:chPref val="3"/>
        </dgm:presLayoutVars>
      </dgm:prSet>
      <dgm:spPr/>
    </dgm:pt>
    <dgm:pt modelId="{8852A9DF-377B-4AC9-8BCF-4A2346965732}" type="pres">
      <dgm:prSet presAssocID="{61B2107C-8F59-4983-B71B-08155297FE5D}" presName="hierChild2" presStyleCnt="0"/>
      <dgm:spPr/>
    </dgm:pt>
    <dgm:pt modelId="{7F87522D-1B70-4C44-8535-7050106DC043}" type="pres">
      <dgm:prSet presAssocID="{6C685BD0-33AE-4535-86C3-EE15249FF522}" presName="hierRoot1" presStyleCnt="0"/>
      <dgm:spPr/>
    </dgm:pt>
    <dgm:pt modelId="{45648CCA-7DF2-401B-961F-F61D1D1E28CF}" type="pres">
      <dgm:prSet presAssocID="{6C685BD0-33AE-4535-86C3-EE15249FF522}" presName="composite" presStyleCnt="0"/>
      <dgm:spPr/>
    </dgm:pt>
    <dgm:pt modelId="{46A45B58-E0DB-443C-B584-D90CAE1D99D9}" type="pres">
      <dgm:prSet presAssocID="{6C685BD0-33AE-4535-86C3-EE15249FF522}" presName="background" presStyleLbl="node0" presStyleIdx="1" presStyleCnt="3"/>
      <dgm:spPr/>
    </dgm:pt>
    <dgm:pt modelId="{AC75F4F7-3749-4E9C-A8EA-E59142EE849F}" type="pres">
      <dgm:prSet presAssocID="{6C685BD0-33AE-4535-86C3-EE15249FF522}" presName="text" presStyleLbl="fgAcc0" presStyleIdx="1" presStyleCnt="3">
        <dgm:presLayoutVars>
          <dgm:chPref val="3"/>
        </dgm:presLayoutVars>
      </dgm:prSet>
      <dgm:spPr/>
    </dgm:pt>
    <dgm:pt modelId="{8D341A74-D0C0-449E-91FF-CB993E7C227F}" type="pres">
      <dgm:prSet presAssocID="{6C685BD0-33AE-4535-86C3-EE15249FF522}" presName="hierChild2" presStyleCnt="0"/>
      <dgm:spPr/>
    </dgm:pt>
    <dgm:pt modelId="{86959E71-46E8-4312-95FB-A954F73251F4}" type="pres">
      <dgm:prSet presAssocID="{D49EC704-44CC-47B5-AA4A-E7341267CE0D}" presName="hierRoot1" presStyleCnt="0"/>
      <dgm:spPr/>
    </dgm:pt>
    <dgm:pt modelId="{A43BC48C-4921-4B8E-8291-CBAF2FD4D1D7}" type="pres">
      <dgm:prSet presAssocID="{D49EC704-44CC-47B5-AA4A-E7341267CE0D}" presName="composite" presStyleCnt="0"/>
      <dgm:spPr/>
    </dgm:pt>
    <dgm:pt modelId="{4BC236AA-853A-4AED-AAF4-7B86198E492C}" type="pres">
      <dgm:prSet presAssocID="{D49EC704-44CC-47B5-AA4A-E7341267CE0D}" presName="background" presStyleLbl="node0" presStyleIdx="2" presStyleCnt="3"/>
      <dgm:spPr/>
    </dgm:pt>
    <dgm:pt modelId="{86698746-3219-44F3-AEB6-6BA321BE5592}" type="pres">
      <dgm:prSet presAssocID="{D49EC704-44CC-47B5-AA4A-E7341267CE0D}" presName="text" presStyleLbl="fgAcc0" presStyleIdx="2" presStyleCnt="3">
        <dgm:presLayoutVars>
          <dgm:chPref val="3"/>
        </dgm:presLayoutVars>
      </dgm:prSet>
      <dgm:spPr/>
    </dgm:pt>
    <dgm:pt modelId="{EB8BB62E-B414-42AE-B20E-8B55DB89C91E}" type="pres">
      <dgm:prSet presAssocID="{D49EC704-44CC-47B5-AA4A-E7341267CE0D}" presName="hierChild2" presStyleCnt="0"/>
      <dgm:spPr/>
    </dgm:pt>
  </dgm:ptLst>
  <dgm:cxnLst>
    <dgm:cxn modelId="{44D79F3D-CF37-41C5-88E1-076B41A58CA4}" type="presOf" srcId="{6C685BD0-33AE-4535-86C3-EE15249FF522}" destId="{AC75F4F7-3749-4E9C-A8EA-E59142EE849F}" srcOrd="0" destOrd="0" presId="urn:microsoft.com/office/officeart/2005/8/layout/hierarchy1"/>
    <dgm:cxn modelId="{6EBCEB63-BD0D-4FFF-A91A-146A9657143F}" type="presOf" srcId="{EED67F8C-44E4-4796-9046-AA72C1D3497F}" destId="{86627807-67E2-4B8B-B90D-C3241C3F2A5A}" srcOrd="0" destOrd="0" presId="urn:microsoft.com/office/officeart/2005/8/layout/hierarchy1"/>
    <dgm:cxn modelId="{CEE8F84A-3E21-4E57-A783-4C518DB2AF6A}" srcId="{EED67F8C-44E4-4796-9046-AA72C1D3497F}" destId="{D49EC704-44CC-47B5-AA4A-E7341267CE0D}" srcOrd="2" destOrd="0" parTransId="{EE02C7BD-8288-4C47-9DF3-FB8443C5EC7A}" sibTransId="{E722A24B-A0D4-4158-A53D-DBEE725FCD38}"/>
    <dgm:cxn modelId="{8633FA4C-2CC5-462E-A14D-A82ADE7831A2}" srcId="{EED67F8C-44E4-4796-9046-AA72C1D3497F}" destId="{61B2107C-8F59-4983-B71B-08155297FE5D}" srcOrd="0" destOrd="0" parTransId="{E52DBC6B-69FE-4B5C-B671-9BFDCBA921EA}" sibTransId="{0AD275D1-60FA-4567-9BF9-DA00534176F7}"/>
    <dgm:cxn modelId="{EA00A072-4103-44E1-A102-17F80B6A0148}" type="presOf" srcId="{D49EC704-44CC-47B5-AA4A-E7341267CE0D}" destId="{86698746-3219-44F3-AEB6-6BA321BE5592}" srcOrd="0" destOrd="0" presId="urn:microsoft.com/office/officeart/2005/8/layout/hierarchy1"/>
    <dgm:cxn modelId="{E065317D-B521-4E15-9AFD-D5D918BE39BD}" type="presOf" srcId="{61B2107C-8F59-4983-B71B-08155297FE5D}" destId="{9503C0FA-A2C7-440E-BF75-B25169BC71AD}" srcOrd="0" destOrd="0" presId="urn:microsoft.com/office/officeart/2005/8/layout/hierarchy1"/>
    <dgm:cxn modelId="{B0FD6380-6A0D-4F78-BF71-54B861633D8D}" srcId="{EED67F8C-44E4-4796-9046-AA72C1D3497F}" destId="{6C685BD0-33AE-4535-86C3-EE15249FF522}" srcOrd="1" destOrd="0" parTransId="{EFFA93EA-CC75-404F-B9A2-4654499A2751}" sibTransId="{B4117D3F-AA92-4459-AC9E-5EBFC6A48B9D}"/>
    <dgm:cxn modelId="{EE7572FC-E66C-425F-A22F-9D0F60403AA3}" type="presParOf" srcId="{86627807-67E2-4B8B-B90D-C3241C3F2A5A}" destId="{3F6E5241-6899-4BD3-B074-4B9A97268D76}" srcOrd="0" destOrd="0" presId="urn:microsoft.com/office/officeart/2005/8/layout/hierarchy1"/>
    <dgm:cxn modelId="{2C2FBEC7-0181-4970-92D3-922F395457E0}" type="presParOf" srcId="{3F6E5241-6899-4BD3-B074-4B9A97268D76}" destId="{00C1FAFA-87A5-4C06-BD43-EFE31109FC22}" srcOrd="0" destOrd="0" presId="urn:microsoft.com/office/officeart/2005/8/layout/hierarchy1"/>
    <dgm:cxn modelId="{76FF5922-41EF-45C0-95EC-7221F5C83B79}" type="presParOf" srcId="{00C1FAFA-87A5-4C06-BD43-EFE31109FC22}" destId="{DD667553-8515-49EC-B913-0ECADBFD105F}" srcOrd="0" destOrd="0" presId="urn:microsoft.com/office/officeart/2005/8/layout/hierarchy1"/>
    <dgm:cxn modelId="{2C189475-3DAA-4343-A778-ED6E34288CB5}" type="presParOf" srcId="{00C1FAFA-87A5-4C06-BD43-EFE31109FC22}" destId="{9503C0FA-A2C7-440E-BF75-B25169BC71AD}" srcOrd="1" destOrd="0" presId="urn:microsoft.com/office/officeart/2005/8/layout/hierarchy1"/>
    <dgm:cxn modelId="{5113F906-E7B0-428B-B5DF-BA24250CC85A}" type="presParOf" srcId="{3F6E5241-6899-4BD3-B074-4B9A97268D76}" destId="{8852A9DF-377B-4AC9-8BCF-4A2346965732}" srcOrd="1" destOrd="0" presId="urn:microsoft.com/office/officeart/2005/8/layout/hierarchy1"/>
    <dgm:cxn modelId="{40BDC7FB-D61F-4980-8556-22AA81A8BB5D}" type="presParOf" srcId="{86627807-67E2-4B8B-B90D-C3241C3F2A5A}" destId="{7F87522D-1B70-4C44-8535-7050106DC043}" srcOrd="1" destOrd="0" presId="urn:microsoft.com/office/officeart/2005/8/layout/hierarchy1"/>
    <dgm:cxn modelId="{DAAA44D3-AD26-4A94-A49B-F2B741F9C7F7}" type="presParOf" srcId="{7F87522D-1B70-4C44-8535-7050106DC043}" destId="{45648CCA-7DF2-401B-961F-F61D1D1E28CF}" srcOrd="0" destOrd="0" presId="urn:microsoft.com/office/officeart/2005/8/layout/hierarchy1"/>
    <dgm:cxn modelId="{DEF4BA3F-42AB-4DD3-9902-061824175635}" type="presParOf" srcId="{45648CCA-7DF2-401B-961F-F61D1D1E28CF}" destId="{46A45B58-E0DB-443C-B584-D90CAE1D99D9}" srcOrd="0" destOrd="0" presId="urn:microsoft.com/office/officeart/2005/8/layout/hierarchy1"/>
    <dgm:cxn modelId="{E450C80A-25AF-430A-8E0B-3F687C1B4A4F}" type="presParOf" srcId="{45648CCA-7DF2-401B-961F-F61D1D1E28CF}" destId="{AC75F4F7-3749-4E9C-A8EA-E59142EE849F}" srcOrd="1" destOrd="0" presId="urn:microsoft.com/office/officeart/2005/8/layout/hierarchy1"/>
    <dgm:cxn modelId="{12CDC8DC-77A1-43A0-A1B3-9266BE4BFB55}" type="presParOf" srcId="{7F87522D-1B70-4C44-8535-7050106DC043}" destId="{8D341A74-D0C0-449E-91FF-CB993E7C227F}" srcOrd="1" destOrd="0" presId="urn:microsoft.com/office/officeart/2005/8/layout/hierarchy1"/>
    <dgm:cxn modelId="{760B3CEB-A84E-47DD-A5E9-283EB1CB0AF2}" type="presParOf" srcId="{86627807-67E2-4B8B-B90D-C3241C3F2A5A}" destId="{86959E71-46E8-4312-95FB-A954F73251F4}" srcOrd="2" destOrd="0" presId="urn:microsoft.com/office/officeart/2005/8/layout/hierarchy1"/>
    <dgm:cxn modelId="{04090209-F755-44CF-B36E-DEDF1356E80C}" type="presParOf" srcId="{86959E71-46E8-4312-95FB-A954F73251F4}" destId="{A43BC48C-4921-4B8E-8291-CBAF2FD4D1D7}" srcOrd="0" destOrd="0" presId="urn:microsoft.com/office/officeart/2005/8/layout/hierarchy1"/>
    <dgm:cxn modelId="{1F0269F3-9DBE-4EB9-AA48-069D07835713}" type="presParOf" srcId="{A43BC48C-4921-4B8E-8291-CBAF2FD4D1D7}" destId="{4BC236AA-853A-4AED-AAF4-7B86198E492C}" srcOrd="0" destOrd="0" presId="urn:microsoft.com/office/officeart/2005/8/layout/hierarchy1"/>
    <dgm:cxn modelId="{77F91BD6-1103-4BEC-8727-F065C10C38D7}" type="presParOf" srcId="{A43BC48C-4921-4B8E-8291-CBAF2FD4D1D7}" destId="{86698746-3219-44F3-AEB6-6BA321BE5592}" srcOrd="1" destOrd="0" presId="urn:microsoft.com/office/officeart/2005/8/layout/hierarchy1"/>
    <dgm:cxn modelId="{4FE453BA-D1E3-4151-A258-3C72990406C7}" type="presParOf" srcId="{86959E71-46E8-4312-95FB-A954F73251F4}" destId="{EB8BB62E-B414-42AE-B20E-8B55DB89C9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86E186-A7C0-433C-A18E-98C029065B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2BBE04C-17CF-42DF-9140-B34B5BB169A0}">
      <dgm:prSet/>
      <dgm:spPr/>
      <dgm:t>
        <a:bodyPr/>
        <a:lstStyle/>
        <a:p>
          <a:r>
            <a:rPr lang="en-US"/>
            <a:t>The list of students must be divided by age group if your charter breaks students down by age/grade</a:t>
          </a:r>
        </a:p>
      </dgm:t>
    </dgm:pt>
    <dgm:pt modelId="{8B04D322-145E-40A4-8BE9-48B3DF889430}" type="parTrans" cxnId="{9E16A3BA-04D6-4533-87F3-F5B9570DEF7F}">
      <dgm:prSet/>
      <dgm:spPr/>
      <dgm:t>
        <a:bodyPr/>
        <a:lstStyle/>
        <a:p>
          <a:endParaRPr lang="en-US"/>
        </a:p>
      </dgm:t>
    </dgm:pt>
    <dgm:pt modelId="{1E7C56C8-0311-4D99-A548-513623B98D7B}" type="sibTrans" cxnId="{9E16A3BA-04D6-4533-87F3-F5B9570DEF7F}">
      <dgm:prSet/>
      <dgm:spPr/>
      <dgm:t>
        <a:bodyPr/>
        <a:lstStyle/>
        <a:p>
          <a:endParaRPr lang="en-US"/>
        </a:p>
      </dgm:t>
    </dgm:pt>
    <dgm:pt modelId="{A5A63A2C-0DE8-4709-B226-F073461A6771}">
      <dgm:prSet/>
      <dgm:spPr/>
      <dgm:t>
        <a:bodyPr/>
        <a:lstStyle/>
        <a:p>
          <a:r>
            <a:rPr lang="en-US"/>
            <a:t>The list must cover all opening grades</a:t>
          </a:r>
        </a:p>
      </dgm:t>
    </dgm:pt>
    <dgm:pt modelId="{71F51286-5A1D-46D7-99CB-A5EDF82E5178}" type="parTrans" cxnId="{FEFAE16C-070D-44CC-8112-A2B4C54174C1}">
      <dgm:prSet/>
      <dgm:spPr/>
      <dgm:t>
        <a:bodyPr/>
        <a:lstStyle/>
        <a:p>
          <a:endParaRPr lang="en-US"/>
        </a:p>
      </dgm:t>
    </dgm:pt>
    <dgm:pt modelId="{034EB021-6C7C-49D3-AFBE-38237145E0D9}" type="sibTrans" cxnId="{FEFAE16C-070D-44CC-8112-A2B4C54174C1}">
      <dgm:prSet/>
      <dgm:spPr/>
      <dgm:t>
        <a:bodyPr/>
        <a:lstStyle/>
        <a:p>
          <a:endParaRPr lang="en-US"/>
        </a:p>
      </dgm:t>
    </dgm:pt>
    <dgm:pt modelId="{E966CE9E-DE4C-4CC0-BA5D-9E9C3CB44CCD}">
      <dgm:prSet/>
      <dgm:spPr/>
      <dgm:t>
        <a:bodyPr/>
        <a:lstStyle/>
        <a:p>
          <a:r>
            <a:rPr lang="en-US"/>
            <a:t>List should not indicate race, gender or disability status unless the school will be an AEC for students with disabilities.</a:t>
          </a:r>
        </a:p>
      </dgm:t>
    </dgm:pt>
    <dgm:pt modelId="{6F1CB805-9488-4A65-98BE-9CC2F41ED575}" type="parTrans" cxnId="{6D9EB2AF-CBE2-4CCD-9743-67B241C182E4}">
      <dgm:prSet/>
      <dgm:spPr/>
      <dgm:t>
        <a:bodyPr/>
        <a:lstStyle/>
        <a:p>
          <a:endParaRPr lang="en-US"/>
        </a:p>
      </dgm:t>
    </dgm:pt>
    <dgm:pt modelId="{E932424F-4D20-4130-A7AE-27054D20CA3D}" type="sibTrans" cxnId="{6D9EB2AF-CBE2-4CCD-9743-67B241C182E4}">
      <dgm:prSet/>
      <dgm:spPr/>
      <dgm:t>
        <a:bodyPr/>
        <a:lstStyle/>
        <a:p>
          <a:endParaRPr lang="en-US"/>
        </a:p>
      </dgm:t>
    </dgm:pt>
    <dgm:pt modelId="{50BE78A1-242F-4988-B047-911A546F3DF4}" type="pres">
      <dgm:prSet presAssocID="{C886E186-A7C0-433C-A18E-98C029065B30}" presName="linear" presStyleCnt="0">
        <dgm:presLayoutVars>
          <dgm:animLvl val="lvl"/>
          <dgm:resizeHandles val="exact"/>
        </dgm:presLayoutVars>
      </dgm:prSet>
      <dgm:spPr/>
    </dgm:pt>
    <dgm:pt modelId="{A7D4CDD5-4081-4B78-B208-AC7B65778433}" type="pres">
      <dgm:prSet presAssocID="{62BBE04C-17CF-42DF-9140-B34B5BB169A0}" presName="parentText" presStyleLbl="node1" presStyleIdx="0" presStyleCnt="3">
        <dgm:presLayoutVars>
          <dgm:chMax val="0"/>
          <dgm:bulletEnabled val="1"/>
        </dgm:presLayoutVars>
      </dgm:prSet>
      <dgm:spPr/>
    </dgm:pt>
    <dgm:pt modelId="{E276D6E2-D409-4F10-B81E-0FD508F9D952}" type="pres">
      <dgm:prSet presAssocID="{1E7C56C8-0311-4D99-A548-513623B98D7B}" presName="spacer" presStyleCnt="0"/>
      <dgm:spPr/>
    </dgm:pt>
    <dgm:pt modelId="{481DA413-62D8-4706-AA69-6D99E08B7CD9}" type="pres">
      <dgm:prSet presAssocID="{A5A63A2C-0DE8-4709-B226-F073461A6771}" presName="parentText" presStyleLbl="node1" presStyleIdx="1" presStyleCnt="3">
        <dgm:presLayoutVars>
          <dgm:chMax val="0"/>
          <dgm:bulletEnabled val="1"/>
        </dgm:presLayoutVars>
      </dgm:prSet>
      <dgm:spPr/>
    </dgm:pt>
    <dgm:pt modelId="{F468847A-70F4-4956-82CA-B27749BC3A75}" type="pres">
      <dgm:prSet presAssocID="{034EB021-6C7C-49D3-AFBE-38237145E0D9}" presName="spacer" presStyleCnt="0"/>
      <dgm:spPr/>
    </dgm:pt>
    <dgm:pt modelId="{55EB04C4-E996-42DF-9B69-7B0AAE8E3A79}" type="pres">
      <dgm:prSet presAssocID="{E966CE9E-DE4C-4CC0-BA5D-9E9C3CB44CCD}" presName="parentText" presStyleLbl="node1" presStyleIdx="2" presStyleCnt="3">
        <dgm:presLayoutVars>
          <dgm:chMax val="0"/>
          <dgm:bulletEnabled val="1"/>
        </dgm:presLayoutVars>
      </dgm:prSet>
      <dgm:spPr/>
    </dgm:pt>
  </dgm:ptLst>
  <dgm:cxnLst>
    <dgm:cxn modelId="{9AA3631F-00CA-4D85-9D96-AB8743DFF440}" type="presOf" srcId="{C886E186-A7C0-433C-A18E-98C029065B30}" destId="{50BE78A1-242F-4988-B047-911A546F3DF4}" srcOrd="0" destOrd="0" presId="urn:microsoft.com/office/officeart/2005/8/layout/vList2"/>
    <dgm:cxn modelId="{8E32D82B-AB3D-4591-8231-9C68DF47AFDA}" type="presOf" srcId="{A5A63A2C-0DE8-4709-B226-F073461A6771}" destId="{481DA413-62D8-4706-AA69-6D99E08B7CD9}" srcOrd="0" destOrd="0" presId="urn:microsoft.com/office/officeart/2005/8/layout/vList2"/>
    <dgm:cxn modelId="{FEFAE16C-070D-44CC-8112-A2B4C54174C1}" srcId="{C886E186-A7C0-433C-A18E-98C029065B30}" destId="{A5A63A2C-0DE8-4709-B226-F073461A6771}" srcOrd="1" destOrd="0" parTransId="{71F51286-5A1D-46D7-99CB-A5EDF82E5178}" sibTransId="{034EB021-6C7C-49D3-AFBE-38237145E0D9}"/>
    <dgm:cxn modelId="{C1A6FF78-AF7E-41F2-ABB8-BB7B901D0AA8}" type="presOf" srcId="{E966CE9E-DE4C-4CC0-BA5D-9E9C3CB44CCD}" destId="{55EB04C4-E996-42DF-9B69-7B0AAE8E3A79}" srcOrd="0" destOrd="0" presId="urn:microsoft.com/office/officeart/2005/8/layout/vList2"/>
    <dgm:cxn modelId="{E015955A-9B84-464A-8BC6-C9647195D5E4}" type="presOf" srcId="{62BBE04C-17CF-42DF-9140-B34B5BB169A0}" destId="{A7D4CDD5-4081-4B78-B208-AC7B65778433}" srcOrd="0" destOrd="0" presId="urn:microsoft.com/office/officeart/2005/8/layout/vList2"/>
    <dgm:cxn modelId="{6D9EB2AF-CBE2-4CCD-9743-67B241C182E4}" srcId="{C886E186-A7C0-433C-A18E-98C029065B30}" destId="{E966CE9E-DE4C-4CC0-BA5D-9E9C3CB44CCD}" srcOrd="2" destOrd="0" parTransId="{6F1CB805-9488-4A65-98BE-9CC2F41ED575}" sibTransId="{E932424F-4D20-4130-A7AE-27054D20CA3D}"/>
    <dgm:cxn modelId="{9E16A3BA-04D6-4533-87F3-F5B9570DEF7F}" srcId="{C886E186-A7C0-433C-A18E-98C029065B30}" destId="{62BBE04C-17CF-42DF-9140-B34B5BB169A0}" srcOrd="0" destOrd="0" parTransId="{8B04D322-145E-40A4-8BE9-48B3DF889430}" sibTransId="{1E7C56C8-0311-4D99-A548-513623B98D7B}"/>
    <dgm:cxn modelId="{D35AF76D-E0D5-4320-AC9D-43A985BEB518}" type="presParOf" srcId="{50BE78A1-242F-4988-B047-911A546F3DF4}" destId="{A7D4CDD5-4081-4B78-B208-AC7B65778433}" srcOrd="0" destOrd="0" presId="urn:microsoft.com/office/officeart/2005/8/layout/vList2"/>
    <dgm:cxn modelId="{99635DDF-769B-4C82-8E88-C702A50C4CD5}" type="presParOf" srcId="{50BE78A1-242F-4988-B047-911A546F3DF4}" destId="{E276D6E2-D409-4F10-B81E-0FD508F9D952}" srcOrd="1" destOrd="0" presId="urn:microsoft.com/office/officeart/2005/8/layout/vList2"/>
    <dgm:cxn modelId="{A646488E-D7FF-40D8-9C86-54E2F1F6E5D2}" type="presParOf" srcId="{50BE78A1-242F-4988-B047-911A546F3DF4}" destId="{481DA413-62D8-4706-AA69-6D99E08B7CD9}" srcOrd="2" destOrd="0" presId="urn:microsoft.com/office/officeart/2005/8/layout/vList2"/>
    <dgm:cxn modelId="{921C6171-A05E-4E71-B286-54C8FED854C3}" type="presParOf" srcId="{50BE78A1-242F-4988-B047-911A546F3DF4}" destId="{F468847A-70F4-4956-82CA-B27749BC3A75}" srcOrd="3" destOrd="0" presId="urn:microsoft.com/office/officeart/2005/8/layout/vList2"/>
    <dgm:cxn modelId="{EB9FB545-6419-43E2-8A0D-4E78334E684F}" type="presParOf" srcId="{50BE78A1-242F-4988-B047-911A546F3DF4}" destId="{55EB04C4-E996-42DF-9B69-7B0AAE8E3A7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8D827-B467-4102-AB00-CB4106A0D186}">
      <dsp:nvSpPr>
        <dsp:cNvPr id="0" name=""/>
        <dsp:cNvSpPr/>
      </dsp:nvSpPr>
      <dsp:spPr>
        <a:xfrm>
          <a:off x="0" y="577532"/>
          <a:ext cx="4691043" cy="79150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Race</a:t>
          </a:r>
        </a:p>
      </dsp:txBody>
      <dsp:txXfrm>
        <a:off x="38638" y="616170"/>
        <a:ext cx="4613767" cy="714229"/>
      </dsp:txXfrm>
    </dsp:sp>
    <dsp:sp modelId="{A0741085-6112-44D3-86E6-9D9475E5E08D}">
      <dsp:nvSpPr>
        <dsp:cNvPr id="0" name=""/>
        <dsp:cNvSpPr/>
      </dsp:nvSpPr>
      <dsp:spPr>
        <a:xfrm>
          <a:off x="0" y="1464077"/>
          <a:ext cx="4691043" cy="791505"/>
        </a:xfrm>
        <a:prstGeom prst="roundRect">
          <a:avLst/>
        </a:prstGeom>
        <a:solidFill>
          <a:schemeClr val="accent5">
            <a:hueOff val="1215011"/>
            <a:satOff val="429"/>
            <a:lumOff val="382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*Special Education Status</a:t>
          </a:r>
        </a:p>
      </dsp:txBody>
      <dsp:txXfrm>
        <a:off x="38638" y="1502715"/>
        <a:ext cx="4613767" cy="714229"/>
      </dsp:txXfrm>
    </dsp:sp>
    <dsp:sp modelId="{046C9EFD-2782-4848-9CCA-2EADABA2FFA8}">
      <dsp:nvSpPr>
        <dsp:cNvPr id="0" name=""/>
        <dsp:cNvSpPr/>
      </dsp:nvSpPr>
      <dsp:spPr>
        <a:xfrm>
          <a:off x="0" y="2350622"/>
          <a:ext cx="4691043" cy="791505"/>
        </a:xfrm>
        <a:prstGeom prst="roundRect">
          <a:avLst/>
        </a:prstGeom>
        <a:solidFill>
          <a:schemeClr val="accent5">
            <a:hueOff val="2430022"/>
            <a:satOff val="859"/>
            <a:lumOff val="764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Socio-Economic Status</a:t>
          </a:r>
        </a:p>
      </dsp:txBody>
      <dsp:txXfrm>
        <a:off x="38638" y="2389260"/>
        <a:ext cx="4613767" cy="714229"/>
      </dsp:txXfrm>
    </dsp:sp>
    <dsp:sp modelId="{CFEFE17B-8512-481D-9A07-E8450D14AAFF}">
      <dsp:nvSpPr>
        <dsp:cNvPr id="0" name=""/>
        <dsp:cNvSpPr/>
      </dsp:nvSpPr>
      <dsp:spPr>
        <a:xfrm>
          <a:off x="0" y="3237167"/>
          <a:ext cx="4691043" cy="791505"/>
        </a:xfrm>
        <a:prstGeom prst="roundRect">
          <a:avLst/>
        </a:prstGeom>
        <a:solidFill>
          <a:schemeClr val="accent5">
            <a:hueOff val="3645034"/>
            <a:satOff val="1288"/>
            <a:lumOff val="11471"/>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Religion</a:t>
          </a:r>
        </a:p>
      </dsp:txBody>
      <dsp:txXfrm>
        <a:off x="38638" y="3275805"/>
        <a:ext cx="4613767" cy="714229"/>
      </dsp:txXfrm>
    </dsp:sp>
    <dsp:sp modelId="{E15BC72D-F0A4-4239-8AAC-E7C46795D705}">
      <dsp:nvSpPr>
        <dsp:cNvPr id="0" name=""/>
        <dsp:cNvSpPr/>
      </dsp:nvSpPr>
      <dsp:spPr>
        <a:xfrm>
          <a:off x="0" y="4123712"/>
          <a:ext cx="4691043" cy="791505"/>
        </a:xfrm>
        <a:prstGeom prst="roundRect">
          <a:avLst/>
        </a:prstGeom>
        <a:solidFill>
          <a:schemeClr val="accent5">
            <a:hueOff val="4860045"/>
            <a:satOff val="1718"/>
            <a:lumOff val="1529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Ethnicity</a:t>
          </a:r>
        </a:p>
      </dsp:txBody>
      <dsp:txXfrm>
        <a:off x="38638" y="4162350"/>
        <a:ext cx="4613767"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9EC15-D219-4855-8E9A-B3AF8EF6D804}">
      <dsp:nvSpPr>
        <dsp:cNvPr id="0" name=""/>
        <dsp:cNvSpPr/>
      </dsp:nvSpPr>
      <dsp:spPr>
        <a:xfrm>
          <a:off x="0" y="132201"/>
          <a:ext cx="4691043" cy="1268206"/>
        </a:xfrm>
        <a:prstGeom prst="roundRect">
          <a:avLst/>
        </a:prstGeom>
        <a:solidFill>
          <a:schemeClr val="bg1">
            <a:lumMod val="6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process of not defined in the law.  </a:t>
          </a:r>
        </a:p>
      </dsp:txBody>
      <dsp:txXfrm>
        <a:off x="61909" y="194110"/>
        <a:ext cx="4567225" cy="1144388"/>
      </dsp:txXfrm>
    </dsp:sp>
    <dsp:sp modelId="{6E51BCF9-1EC6-43B0-8C25-61094BBF53B5}">
      <dsp:nvSpPr>
        <dsp:cNvPr id="0" name=""/>
        <dsp:cNvSpPr/>
      </dsp:nvSpPr>
      <dsp:spPr>
        <a:xfrm>
          <a:off x="0" y="1452248"/>
          <a:ext cx="4691043" cy="1268206"/>
        </a:xfrm>
        <a:prstGeom prst="roundRect">
          <a:avLst/>
        </a:prstGeom>
        <a:solidFill>
          <a:schemeClr val="accent5">
            <a:lumMod val="7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school has leeway in determining its process</a:t>
          </a:r>
        </a:p>
      </dsp:txBody>
      <dsp:txXfrm>
        <a:off x="61909" y="1514157"/>
        <a:ext cx="4567225" cy="1144388"/>
      </dsp:txXfrm>
    </dsp:sp>
    <dsp:sp modelId="{C9F5C6DC-D851-4EF5-B868-473DDDBA695F}">
      <dsp:nvSpPr>
        <dsp:cNvPr id="0" name=""/>
        <dsp:cNvSpPr/>
      </dsp:nvSpPr>
      <dsp:spPr>
        <a:xfrm>
          <a:off x="0" y="2772295"/>
          <a:ext cx="4691043" cy="1268206"/>
        </a:xfrm>
        <a:prstGeom prst="roundRect">
          <a:avLst/>
        </a:prstGeom>
        <a:solidFill>
          <a:schemeClr val="bg1">
            <a:lumMod val="50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Read other charters or ask other charter schools to share their process.  There are software applications available to buy but for most schools they are not needed.  </a:t>
          </a:r>
        </a:p>
      </dsp:txBody>
      <dsp:txXfrm>
        <a:off x="61909" y="2834204"/>
        <a:ext cx="4567225" cy="1144388"/>
      </dsp:txXfrm>
    </dsp:sp>
    <dsp:sp modelId="{4D0A533E-43A0-40B4-8F51-46320057F1F9}">
      <dsp:nvSpPr>
        <dsp:cNvPr id="0" name=""/>
        <dsp:cNvSpPr/>
      </dsp:nvSpPr>
      <dsp:spPr>
        <a:xfrm>
          <a:off x="0" y="4092341"/>
          <a:ext cx="4691043" cy="1268206"/>
        </a:xfrm>
        <a:prstGeom prst="roundRect">
          <a:avLst/>
        </a:prstGeom>
        <a:solidFill>
          <a:schemeClr val="accent3">
            <a:lumMod val="40000"/>
            <a:lumOff val="60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Post the process on your website!  </a:t>
          </a:r>
        </a:p>
      </dsp:txBody>
      <dsp:txXfrm>
        <a:off x="61909" y="4154250"/>
        <a:ext cx="4567225" cy="1144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67553-8515-49EC-B913-0ECADBFD105F}">
      <dsp:nvSpPr>
        <dsp:cNvPr id="0" name=""/>
        <dsp:cNvSpPr/>
      </dsp:nvSpPr>
      <dsp:spPr>
        <a:xfrm>
          <a:off x="0" y="959692"/>
          <a:ext cx="2268363" cy="1440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03C0FA-A2C7-440E-BF75-B25169BC71AD}">
      <dsp:nvSpPr>
        <dsp:cNvPr id="0" name=""/>
        <dsp:cNvSpPr/>
      </dsp:nvSpPr>
      <dsp:spPr>
        <a:xfrm>
          <a:off x="252040" y="1199130"/>
          <a:ext cx="2268363" cy="1440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Social Media</a:t>
          </a:r>
        </a:p>
      </dsp:txBody>
      <dsp:txXfrm>
        <a:off x="294228" y="1241318"/>
        <a:ext cx="2183987" cy="1356035"/>
      </dsp:txXfrm>
    </dsp:sp>
    <dsp:sp modelId="{46A45B58-E0DB-443C-B584-D90CAE1D99D9}">
      <dsp:nvSpPr>
        <dsp:cNvPr id="0" name=""/>
        <dsp:cNvSpPr/>
      </dsp:nvSpPr>
      <dsp:spPr>
        <a:xfrm>
          <a:off x="2772444" y="959692"/>
          <a:ext cx="2268363" cy="1440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75F4F7-3749-4E9C-A8EA-E59142EE849F}">
      <dsp:nvSpPr>
        <dsp:cNvPr id="0" name=""/>
        <dsp:cNvSpPr/>
      </dsp:nvSpPr>
      <dsp:spPr>
        <a:xfrm>
          <a:off x="3024485" y="1199130"/>
          <a:ext cx="2268363" cy="1440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Social Media </a:t>
          </a:r>
        </a:p>
      </dsp:txBody>
      <dsp:txXfrm>
        <a:off x="3066673" y="1241318"/>
        <a:ext cx="2183987" cy="1356035"/>
      </dsp:txXfrm>
    </dsp:sp>
    <dsp:sp modelId="{4BC236AA-853A-4AED-AAF4-7B86198E492C}">
      <dsp:nvSpPr>
        <dsp:cNvPr id="0" name=""/>
        <dsp:cNvSpPr/>
      </dsp:nvSpPr>
      <dsp:spPr>
        <a:xfrm>
          <a:off x="5544889" y="959692"/>
          <a:ext cx="2268363" cy="1440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98746-3219-44F3-AEB6-6BA321BE5592}">
      <dsp:nvSpPr>
        <dsp:cNvPr id="0" name=""/>
        <dsp:cNvSpPr/>
      </dsp:nvSpPr>
      <dsp:spPr>
        <a:xfrm>
          <a:off x="5796930" y="1199130"/>
          <a:ext cx="2268363" cy="1440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Social Media</a:t>
          </a:r>
        </a:p>
      </dsp:txBody>
      <dsp:txXfrm>
        <a:off x="5839118" y="1241318"/>
        <a:ext cx="2183987" cy="1356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4CDD5-4081-4B78-B208-AC7B65778433}">
      <dsp:nvSpPr>
        <dsp:cNvPr id="0" name=""/>
        <dsp:cNvSpPr/>
      </dsp:nvSpPr>
      <dsp:spPr>
        <a:xfrm>
          <a:off x="0" y="319342"/>
          <a:ext cx="8065294"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list of students must be divided by age group if your charter breaks students down by age/grade</a:t>
          </a:r>
        </a:p>
      </dsp:txBody>
      <dsp:txXfrm>
        <a:off x="48547" y="367889"/>
        <a:ext cx="7968200" cy="897406"/>
      </dsp:txXfrm>
    </dsp:sp>
    <dsp:sp modelId="{481DA413-62D8-4706-AA69-6D99E08B7CD9}">
      <dsp:nvSpPr>
        <dsp:cNvPr id="0" name=""/>
        <dsp:cNvSpPr/>
      </dsp:nvSpPr>
      <dsp:spPr>
        <a:xfrm>
          <a:off x="0" y="1385842"/>
          <a:ext cx="8065294"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list must cover all opening grades</a:t>
          </a:r>
        </a:p>
      </dsp:txBody>
      <dsp:txXfrm>
        <a:off x="48547" y="1434389"/>
        <a:ext cx="7968200" cy="897406"/>
      </dsp:txXfrm>
    </dsp:sp>
    <dsp:sp modelId="{55EB04C4-E996-42DF-9B69-7B0AAE8E3A79}">
      <dsp:nvSpPr>
        <dsp:cNvPr id="0" name=""/>
        <dsp:cNvSpPr/>
      </dsp:nvSpPr>
      <dsp:spPr>
        <a:xfrm>
          <a:off x="0" y="2452342"/>
          <a:ext cx="8065294"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List should not indicate race, gender or disability status unless the school will be an AEC for students with disabilities.</a:t>
          </a:r>
        </a:p>
      </dsp:txBody>
      <dsp:txXfrm>
        <a:off x="48547" y="2500889"/>
        <a:ext cx="7968200" cy="897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65A50E8-66C7-4CA4-B164-8DB55A97DA9C}" type="slidenum">
              <a:rPr lang="en-US" smtClean="0"/>
              <a:pPr/>
              <a:t>‹#›</a:t>
            </a:fld>
            <a:endParaRPr lang="en-US"/>
          </a:p>
        </p:txBody>
      </p:sp>
    </p:spTree>
    <p:extLst>
      <p:ext uri="{BB962C8B-B14F-4D97-AF65-F5344CB8AC3E}">
        <p14:creationId xmlns:p14="http://schemas.microsoft.com/office/powerpoint/2010/main" val="2313709239"/>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0FC3-321F-417B-AAFF-F50494764A6F}" type="slidenum">
              <a:rPr lang="en-US" smtClean="0"/>
              <a:pPr/>
              <a:t>‹#›</a:t>
            </a:fld>
            <a:endParaRPr lang="en-US"/>
          </a:p>
        </p:txBody>
      </p:sp>
    </p:spTree>
    <p:extLst>
      <p:ext uri="{BB962C8B-B14F-4D97-AF65-F5344CB8AC3E}">
        <p14:creationId xmlns:p14="http://schemas.microsoft.com/office/powerpoint/2010/main" val="3046837618"/>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6F885-9346-4384-A8D5-0D0BF5928F9A}" type="slidenum">
              <a:rPr lang="en-US" smtClean="0"/>
              <a:pPr/>
              <a:t>‹#›</a:t>
            </a:fld>
            <a:endParaRPr lang="en-US"/>
          </a:p>
        </p:txBody>
      </p:sp>
    </p:spTree>
    <p:extLst>
      <p:ext uri="{BB962C8B-B14F-4D97-AF65-F5344CB8AC3E}">
        <p14:creationId xmlns:p14="http://schemas.microsoft.com/office/powerpoint/2010/main" val="2501022817"/>
      </p:ext>
    </p:extLst>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25"/>
            <a:ext cx="7772400" cy="1362075"/>
          </a:xfrm>
        </p:spPr>
        <p:txBody>
          <a:bodyPr anchor="t"/>
          <a:lstStyle>
            <a:lvl1pPr algn="ctr">
              <a:defRPr lang="en-US" sz="4800" dirty="0" smtClean="0">
                <a:ln cmpd="sng">
                  <a:solidFill>
                    <a:schemeClr val="tx1"/>
                  </a:solidFill>
                </a:ln>
                <a:solidFill>
                  <a:schemeClr val="bg1"/>
                </a:solidFill>
                <a:effectLst>
                  <a:outerShdw blurRad="50800" dist="38100" dir="2700000" algn="tl" rotWithShape="0">
                    <a:prstClr val="black">
                      <a:alpha val="40000"/>
                    </a:prstClr>
                  </a:outerShdw>
                </a:effectLst>
                <a:latin typeface="+mj-lt"/>
                <a:ea typeface="+mj-ea"/>
                <a:cs typeface="+mj-cs"/>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721FE-3422-41A8-B7B3-BCDDE74ED9A0}" type="slidenum">
              <a:rPr lang="en-US"/>
              <a:pPr/>
              <a:t>‹#›</a:t>
            </a:fld>
            <a:endParaRPr lang="en-US"/>
          </a:p>
        </p:txBody>
      </p:sp>
    </p:spTree>
    <p:extLst>
      <p:ext uri="{BB962C8B-B14F-4D97-AF65-F5344CB8AC3E}">
        <p14:creationId xmlns:p14="http://schemas.microsoft.com/office/powerpoint/2010/main" val="2380008116"/>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DD760-A22C-441D-99DC-6F1C4C0943AA}" type="slidenum">
              <a:rPr lang="en-US" smtClean="0"/>
              <a:pPr/>
              <a:t>‹#›</a:t>
            </a:fld>
            <a:endParaRPr lang="en-US"/>
          </a:p>
        </p:txBody>
      </p:sp>
    </p:spTree>
    <p:extLst>
      <p:ext uri="{BB962C8B-B14F-4D97-AF65-F5344CB8AC3E}">
        <p14:creationId xmlns:p14="http://schemas.microsoft.com/office/powerpoint/2010/main" val="366317254"/>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25C66-FD94-4C83-9B7C-9FA556A1D8BA}" type="slidenum">
              <a:rPr lang="en-US" smtClean="0"/>
              <a:pPr/>
              <a:t>‹#›</a:t>
            </a:fld>
            <a:endParaRPr lang="en-US"/>
          </a:p>
        </p:txBody>
      </p:sp>
    </p:spTree>
    <p:extLst>
      <p:ext uri="{BB962C8B-B14F-4D97-AF65-F5344CB8AC3E}">
        <p14:creationId xmlns:p14="http://schemas.microsoft.com/office/powerpoint/2010/main" val="150418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451D-359A-43DB-B681-B29FDF0D4610}" type="slidenum">
              <a:rPr lang="en-US" smtClean="0"/>
              <a:pPr/>
              <a:t>‹#›</a:t>
            </a:fld>
            <a:endParaRPr lang="en-US"/>
          </a:p>
        </p:txBody>
      </p:sp>
    </p:spTree>
    <p:extLst>
      <p:ext uri="{BB962C8B-B14F-4D97-AF65-F5344CB8AC3E}">
        <p14:creationId xmlns:p14="http://schemas.microsoft.com/office/powerpoint/2010/main" val="4096861360"/>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77DC6-A8DD-4286-8A88-DF0FD9141D9E}" type="slidenum">
              <a:rPr lang="en-US" smtClean="0"/>
              <a:pPr/>
              <a:t>‹#›</a:t>
            </a:fld>
            <a:endParaRPr lang="en-US"/>
          </a:p>
        </p:txBody>
      </p:sp>
    </p:spTree>
    <p:extLst>
      <p:ext uri="{BB962C8B-B14F-4D97-AF65-F5344CB8AC3E}">
        <p14:creationId xmlns:p14="http://schemas.microsoft.com/office/powerpoint/2010/main" val="4173548155"/>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EBC6A-ADB2-40AE-982D-A19553501F7D}" type="slidenum">
              <a:rPr lang="en-US" smtClean="0"/>
              <a:pPr/>
              <a:t>‹#›</a:t>
            </a:fld>
            <a:endParaRPr lang="en-US"/>
          </a:p>
        </p:txBody>
      </p:sp>
    </p:spTree>
    <p:extLst>
      <p:ext uri="{BB962C8B-B14F-4D97-AF65-F5344CB8AC3E}">
        <p14:creationId xmlns:p14="http://schemas.microsoft.com/office/powerpoint/2010/main" val="3279084117"/>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3348B-F233-4814-A17B-3F42AEB7EA32}" type="slidenum">
              <a:rPr lang="en-US" smtClean="0"/>
              <a:pPr/>
              <a:t>‹#›</a:t>
            </a:fld>
            <a:endParaRPr lang="en-US"/>
          </a:p>
        </p:txBody>
      </p:sp>
    </p:spTree>
    <p:extLst>
      <p:ext uri="{BB962C8B-B14F-4D97-AF65-F5344CB8AC3E}">
        <p14:creationId xmlns:p14="http://schemas.microsoft.com/office/powerpoint/2010/main" val="3321521594"/>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E91F54B-7AE9-4CF1-B300-23CD7DF4D42A}" type="slidenum">
              <a:rPr lang="en-US" smtClean="0"/>
              <a:pPr/>
              <a:t>‹#›</a:t>
            </a:fld>
            <a:endParaRPr lang="en-US"/>
          </a:p>
        </p:txBody>
      </p:sp>
    </p:spTree>
    <p:extLst>
      <p:ext uri="{BB962C8B-B14F-4D97-AF65-F5344CB8AC3E}">
        <p14:creationId xmlns:p14="http://schemas.microsoft.com/office/powerpoint/2010/main" val="3739861090"/>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A125C66-FD94-4C83-9B7C-9FA556A1D8BA}" type="slidenum">
              <a:rPr lang="en-US" smtClean="0"/>
              <a:pPr/>
              <a:t>‹#›</a:t>
            </a:fld>
            <a:endParaRPr lang="en-US"/>
          </a:p>
        </p:txBody>
      </p:sp>
    </p:spTree>
    <p:extLst>
      <p:ext uri="{BB962C8B-B14F-4D97-AF65-F5344CB8AC3E}">
        <p14:creationId xmlns:p14="http://schemas.microsoft.com/office/powerpoint/2010/main" val="7307991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EA125C66-FD94-4C83-9B7C-9FA556A1D8BA}" type="slidenum">
              <a:rPr lang="en-US" smtClean="0"/>
              <a:pPr/>
              <a:t>‹#›</a:t>
            </a:fld>
            <a:endParaRPr lang="en-US"/>
          </a:p>
        </p:txBody>
      </p:sp>
    </p:spTree>
    <p:extLst>
      <p:ext uri="{BB962C8B-B14F-4D97-AF65-F5344CB8AC3E}">
        <p14:creationId xmlns:p14="http://schemas.microsoft.com/office/powerpoint/2010/main" val="58927108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ransition spd="med">
    <p:fade thruBlk="1"/>
  </p:transition>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d.sc.gov/data/other/"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2" name="Picture 2051" descr="White stones balanced in a stack">
            <a:extLst>
              <a:ext uri="{FF2B5EF4-FFF2-40B4-BE49-F238E27FC236}">
                <a16:creationId xmlns:a16="http://schemas.microsoft.com/office/drawing/2014/main" id="{0589F61A-84A7-431F-87BB-483216FD81B3}"/>
              </a:ext>
            </a:extLst>
          </p:cNvPr>
          <p:cNvPicPr>
            <a:picLocks noChangeAspect="1"/>
          </p:cNvPicPr>
          <p:nvPr/>
        </p:nvPicPr>
        <p:blipFill rotWithShape="1">
          <a:blip r:embed="rId2">
            <a:alphaModFix amt="40000"/>
          </a:blip>
          <a:srcRect l="11000" r="-1" b="-1"/>
          <a:stretch/>
        </p:blipFill>
        <p:spPr>
          <a:xfrm>
            <a:off x="20" y="10"/>
            <a:ext cx="9143980" cy="6857990"/>
          </a:xfrm>
          <a:prstGeom prst="rect">
            <a:avLst/>
          </a:prstGeom>
        </p:spPr>
      </p:pic>
      <p:sp>
        <p:nvSpPr>
          <p:cNvPr id="2050" name="Rectangle 2"/>
          <p:cNvSpPr>
            <a:spLocks noGrp="1" noChangeArrowheads="1"/>
          </p:cNvSpPr>
          <p:nvPr>
            <p:ph type="ctrTitle"/>
          </p:nvPr>
        </p:nvSpPr>
        <p:spPr>
          <a:xfrm>
            <a:off x="607500" y="381001"/>
            <a:ext cx="8003100" cy="3810000"/>
          </a:xfrm>
        </p:spPr>
        <p:txBody>
          <a:bodyPr>
            <a:normAutofit/>
          </a:bodyPr>
          <a:lstStyle/>
          <a:p>
            <a:r>
              <a:rPr lang="en-US" dirty="0"/>
              <a:t>Limestone Charter Association</a:t>
            </a:r>
            <a:br>
              <a:rPr lang="en-US" dirty="0"/>
            </a:br>
            <a:endParaRPr lang="en-US" dirty="0"/>
          </a:p>
        </p:txBody>
      </p:sp>
      <p:sp>
        <p:nvSpPr>
          <p:cNvPr id="7" name="Subtitle 6"/>
          <p:cNvSpPr>
            <a:spLocks noGrp="1"/>
          </p:cNvSpPr>
          <p:nvPr>
            <p:ph type="subTitle" idx="1"/>
          </p:nvPr>
        </p:nvSpPr>
        <p:spPr>
          <a:xfrm>
            <a:off x="607500" y="4125913"/>
            <a:ext cx="7929000" cy="434974"/>
          </a:xfrm>
        </p:spPr>
        <p:txBody>
          <a:bodyPr>
            <a:normAutofit lnSpcReduction="10000"/>
          </a:bodyPr>
          <a:lstStyle/>
          <a:p>
            <a:r>
              <a:rPr lang="en-US" dirty="0"/>
              <a:t>Enrollment and Recruitment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400"/>
                                        <p:tgtEl>
                                          <p:spTgt spid="7">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050"/>
                                        </p:tgtEl>
                                        <p:attrNameLst>
                                          <p:attrName>style.visibility</p:attrName>
                                        </p:attrNameLst>
                                      </p:cBhvr>
                                      <p:to>
                                        <p:strVal val="visible"/>
                                      </p:to>
                                    </p:set>
                                    <p:animEffect transition="in" filter="fade">
                                      <p:cBhvr>
                                        <p:cTn id="10" dur="4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4498-C6CA-4A91-8B12-7CF859958DCF}"/>
              </a:ext>
            </a:extLst>
          </p:cNvPr>
          <p:cNvSpPr>
            <a:spLocks noGrp="1"/>
          </p:cNvSpPr>
          <p:nvPr>
            <p:ph type="title"/>
          </p:nvPr>
        </p:nvSpPr>
        <p:spPr/>
        <p:txBody>
          <a:bodyPr>
            <a:normAutofit/>
          </a:bodyPr>
          <a:lstStyle/>
          <a:p>
            <a:r>
              <a:rPr lang="en-US" sz="4400" dirty="0"/>
              <a:t>Alternative Education Campus (AEC)</a:t>
            </a:r>
          </a:p>
        </p:txBody>
      </p:sp>
      <p:sp>
        <p:nvSpPr>
          <p:cNvPr id="3" name="Content Placeholder 2">
            <a:extLst>
              <a:ext uri="{FF2B5EF4-FFF2-40B4-BE49-F238E27FC236}">
                <a16:creationId xmlns:a16="http://schemas.microsoft.com/office/drawing/2014/main" id="{BFB24667-57D7-4529-AFF9-4DC97AB150C2}"/>
              </a:ext>
            </a:extLst>
          </p:cNvPr>
          <p:cNvSpPr>
            <a:spLocks noGrp="1"/>
          </p:cNvSpPr>
          <p:nvPr>
            <p:ph idx="1"/>
          </p:nvPr>
        </p:nvSpPr>
        <p:spPr/>
        <p:txBody>
          <a:bodyPr>
            <a:normAutofit/>
          </a:bodyPr>
          <a:lstStyle/>
          <a:p>
            <a:r>
              <a:rPr lang="en-US" sz="2000" dirty="0"/>
              <a:t>An AEC is a charter school </a:t>
            </a:r>
            <a:r>
              <a:rPr lang="en-US" sz="2000" dirty="0">
                <a:effectLst/>
                <a:ea typeface="Calibri" panose="020F0502020204030204" pitchFamily="34" charset="0"/>
              </a:rPr>
              <a:t>with an explicit mission and purpose of specializing in providing evidence‑based, specific educational or behavioral health services for educationally disadvantaged students with a demonstrated need for such services</a:t>
            </a:r>
            <a:endParaRPr lang="en-US" sz="2000" dirty="0"/>
          </a:p>
          <a:p>
            <a:r>
              <a:rPr lang="en-US" sz="2000" dirty="0"/>
              <a:t>A charter school can have a designation of an AEC if the school has a mission to serve a specific population and has:</a:t>
            </a:r>
          </a:p>
          <a:p>
            <a:r>
              <a:rPr lang="en-US" sz="2000" dirty="0">
                <a:latin typeface="Times New Roman" panose="02020603050405020304" pitchFamily="18" charset="0"/>
                <a:ea typeface="Calibri" panose="020F0502020204030204" pitchFamily="34" charset="0"/>
              </a:rPr>
              <a:t>F</a:t>
            </a:r>
            <a:r>
              <a:rPr lang="en-US" sz="2000" dirty="0">
                <a:effectLst/>
                <a:latin typeface="Times New Roman" panose="02020603050405020304" pitchFamily="18" charset="0"/>
                <a:ea typeface="Calibri" panose="020F0502020204030204" pitchFamily="34" charset="0"/>
              </a:rPr>
              <a:t>ifty percent (50%) or more of students having Individualized Education Programs (IEPs) in accordance with federal regulations or a demonstrated need for specific services or specialized instruction as defined in Section 59‑40‑50, and the school shall provide the needed evidence‑based specialized instruction, interventions, services, support, and accommodations based on the needs of the students.</a:t>
            </a:r>
            <a:endParaRPr lang="en-US" sz="2000" dirty="0"/>
          </a:p>
        </p:txBody>
      </p:sp>
    </p:spTree>
    <p:extLst>
      <p:ext uri="{BB962C8B-B14F-4D97-AF65-F5344CB8AC3E}">
        <p14:creationId xmlns:p14="http://schemas.microsoft.com/office/powerpoint/2010/main" val="1204979381"/>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B83895-91C7-4095-AF91-B545FB3B00CA}"/>
              </a:ext>
            </a:extLst>
          </p:cNvPr>
          <p:cNvSpPr>
            <a:spLocks noGrp="1"/>
          </p:cNvSpPr>
          <p:nvPr>
            <p:ph type="title"/>
          </p:nvPr>
        </p:nvSpPr>
        <p:spPr>
          <a:xfrm>
            <a:off x="492918" y="936711"/>
            <a:ext cx="2241198" cy="4984578"/>
          </a:xfrm>
        </p:spPr>
        <p:txBody>
          <a:bodyPr>
            <a:normAutofit/>
          </a:bodyPr>
          <a:lstStyle/>
          <a:p>
            <a:pPr algn="ctr"/>
            <a:r>
              <a:rPr lang="en-US" sz="3800" dirty="0">
                <a:solidFill>
                  <a:srgbClr val="FFFFFF"/>
                </a:solidFill>
              </a:rPr>
              <a:t>Types </a:t>
            </a:r>
            <a:br>
              <a:rPr lang="en-US" sz="3800" dirty="0">
                <a:solidFill>
                  <a:srgbClr val="FFFFFF"/>
                </a:solidFill>
              </a:rPr>
            </a:br>
            <a:r>
              <a:rPr lang="en-US" sz="3800" dirty="0">
                <a:solidFill>
                  <a:srgbClr val="FFFFFF"/>
                </a:solidFill>
              </a:rPr>
              <a:t>of </a:t>
            </a:r>
            <a:br>
              <a:rPr lang="en-US" sz="3800" dirty="0">
                <a:solidFill>
                  <a:srgbClr val="FFFFFF"/>
                </a:solidFill>
              </a:rPr>
            </a:br>
            <a:r>
              <a:rPr lang="en-US" sz="3800" dirty="0">
                <a:solidFill>
                  <a:srgbClr val="FFFFFF"/>
                </a:solidFill>
              </a:rPr>
              <a:t>AECs</a:t>
            </a:r>
          </a:p>
        </p:txBody>
      </p:sp>
      <p:sp>
        <p:nvSpPr>
          <p:cNvPr id="3" name="Content Placeholder 2">
            <a:extLst>
              <a:ext uri="{FF2B5EF4-FFF2-40B4-BE49-F238E27FC236}">
                <a16:creationId xmlns:a16="http://schemas.microsoft.com/office/drawing/2014/main" id="{85F81CB6-013A-48F0-BBE7-91EF04C947B6}"/>
              </a:ext>
            </a:extLst>
          </p:cNvPr>
          <p:cNvSpPr>
            <a:spLocks noGrp="1"/>
          </p:cNvSpPr>
          <p:nvPr>
            <p:ph idx="1"/>
          </p:nvPr>
        </p:nvSpPr>
        <p:spPr>
          <a:xfrm>
            <a:off x="3227034" y="936710"/>
            <a:ext cx="5612166" cy="5387889"/>
          </a:xfrm>
        </p:spPr>
        <p:txBody>
          <a:bodyPr anchor="ctr">
            <a:normAutofit fontScale="85000" lnSpcReduction="20000"/>
          </a:bodyPr>
          <a:lstStyle/>
          <a:p>
            <a:pPr marL="0" marR="0" indent="0">
              <a:spcBef>
                <a:spcPts val="0"/>
              </a:spcBef>
              <a:spcAft>
                <a:spcPts val="60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latin typeface="Times New Roman" panose="02020603050405020304" pitchFamily="18" charset="0"/>
                <a:ea typeface="Calibri" panose="020F0502020204030204" pitchFamily="34" charset="0"/>
              </a:rPr>
              <a:t>E</a:t>
            </a:r>
            <a:r>
              <a:rPr lang="en-US" sz="1500" dirty="0">
                <a:effectLst/>
                <a:latin typeface="Times New Roman" panose="02020603050405020304" pitchFamily="18" charset="0"/>
                <a:ea typeface="Calibri" panose="020F0502020204030204" pitchFamily="34" charset="0"/>
              </a:rPr>
              <a:t>ighty‑five percent (85%) or more of enrolled students meeting the</a:t>
            </a:r>
          </a:p>
          <a:p>
            <a:pPr marL="0" marR="0" indent="0">
              <a:spcBef>
                <a:spcPts val="0"/>
              </a:spcBef>
              <a:spcAft>
                <a:spcPts val="60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definition of a “high‑risk” student including students who:</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(a) have been adjudicated as juvenile delinquents or who are awaiting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disposition of charges that may result in adjudication;</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(b) have dropped out of school or who have not been continuously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enrolled and regularly attending any school for at least one semester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before enrolling in this school;</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(c) have been expelled from school or who have engaged in behavior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that would justify expulsion;</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(d) have documented histories of personal drug or alcohol use or who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have parents or guardians with documented dependencies on drugs or alcohol;</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(e) have documented histories of personal street gang involvement or who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have immediate family members with documented histories of street gang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involvement;</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(f) have documented histories of child abuse or neglect;</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(g) have parents or guardians in prison or on parole or probation;</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(h) have documented histories of domestic violence in the immediate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family;</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(i) have documented histories of repeated school suspensions;</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(j) are under the age of twenty years who are parents or pregnant women;</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(k) are homeless, as defined in the McKinney‑Vento Homeless Assistance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Act; or</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			(l) have a documented history of a serious psychiatric or behavioral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disorder including, but not limited to, an eating disorder or a history of suicidal </a:t>
            </a:r>
          </a:p>
          <a:p>
            <a:pPr marL="0" marR="0">
              <a:spcBef>
                <a:spcPts val="0"/>
              </a:spcBef>
              <a:spcAft>
                <a:spcPts val="60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1500" dirty="0">
                <a:effectLst/>
                <a:latin typeface="Times New Roman" panose="02020603050405020304" pitchFamily="18" charset="0"/>
                <a:ea typeface="Calibri" panose="020F0502020204030204" pitchFamily="34" charset="0"/>
              </a:rPr>
              <a:t>or self‑injurious behaviors.</a:t>
            </a:r>
          </a:p>
          <a:p>
            <a:pPr marL="0" marR="0">
              <a:spcBef>
                <a:spcPts val="0"/>
              </a:spcBef>
              <a:spcAft>
                <a:spcPts val="600"/>
              </a:spcAft>
            </a:pPr>
            <a:r>
              <a:rPr lang="en-US" sz="1100" dirty="0">
                <a:effectLst/>
                <a:latin typeface="Times New Roman" panose="02020603050405020304" pitchFamily="18" charset="0"/>
                <a:ea typeface="Calibri" panose="020F0502020204030204" pitchFamily="34" charset="0"/>
              </a:rPr>
              <a:t> </a:t>
            </a:r>
            <a:endParaRPr lang="en-US" sz="1100" dirty="0"/>
          </a:p>
        </p:txBody>
      </p:sp>
    </p:spTree>
    <p:extLst>
      <p:ext uri="{BB962C8B-B14F-4D97-AF65-F5344CB8AC3E}">
        <p14:creationId xmlns:p14="http://schemas.microsoft.com/office/powerpoint/2010/main" val="3262541185"/>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0575-928E-4D4D-B845-B2E5253A6F9E}"/>
              </a:ext>
            </a:extLst>
          </p:cNvPr>
          <p:cNvSpPr>
            <a:spLocks noGrp="1"/>
          </p:cNvSpPr>
          <p:nvPr>
            <p:ph type="title"/>
          </p:nvPr>
        </p:nvSpPr>
        <p:spPr>
          <a:xfrm>
            <a:off x="492918" y="499533"/>
            <a:ext cx="5336382" cy="1658198"/>
          </a:xfrm>
        </p:spPr>
        <p:txBody>
          <a:bodyPr>
            <a:normAutofit/>
          </a:bodyPr>
          <a:lstStyle/>
          <a:p>
            <a:r>
              <a:rPr lang="en-US">
                <a:solidFill>
                  <a:srgbClr val="2D2F52"/>
                </a:solidFill>
              </a:rPr>
              <a:t>Lottery for an AEC</a:t>
            </a:r>
          </a:p>
        </p:txBody>
      </p:sp>
      <p:sp>
        <p:nvSpPr>
          <p:cNvPr id="3" name="Content Placeholder 2">
            <a:extLst>
              <a:ext uri="{FF2B5EF4-FFF2-40B4-BE49-F238E27FC236}">
                <a16:creationId xmlns:a16="http://schemas.microsoft.com/office/drawing/2014/main" id="{6A2FF4D5-AE7F-46CF-A39C-42B8E84DAD01}"/>
              </a:ext>
            </a:extLst>
          </p:cNvPr>
          <p:cNvSpPr>
            <a:spLocks noGrp="1"/>
          </p:cNvSpPr>
          <p:nvPr>
            <p:ph idx="1"/>
          </p:nvPr>
        </p:nvSpPr>
        <p:spPr>
          <a:xfrm>
            <a:off x="507492" y="2011680"/>
            <a:ext cx="5157812" cy="3766185"/>
          </a:xfrm>
        </p:spPr>
        <p:txBody>
          <a:bodyPr>
            <a:normAutofit/>
          </a:bodyPr>
          <a:lstStyle/>
          <a:p>
            <a:r>
              <a:rPr lang="en-US" sz="2200">
                <a:effectLst/>
                <a:latin typeface="Times New Roman" panose="02020603050405020304" pitchFamily="18" charset="0"/>
                <a:ea typeface="Calibri" panose="020F0502020204030204" pitchFamily="34" charset="0"/>
              </a:rPr>
              <a:t>If the number of applicants exceeds the capacity of a program, class, grade level, or building, students may be accepted by weighted lot as allowed by ESSA with mission‑aligned preference and the process clearly described in their charter and charter contract approved by their sponsor, and there is no appeal to the sponsor;.</a:t>
            </a:r>
          </a:p>
          <a:p>
            <a:endParaRPr lang="en-US" sz="2200">
              <a:latin typeface="Times New Roman" panose="02020603050405020304" pitchFamily="18" charset="0"/>
              <a:ea typeface="Calibri" panose="020F0502020204030204" pitchFamily="34" charset="0"/>
            </a:endParaRPr>
          </a:p>
          <a:p>
            <a:r>
              <a:rPr lang="en-US" sz="2200">
                <a:effectLst/>
                <a:latin typeface="Times New Roman" panose="02020603050405020304" pitchFamily="18" charset="0"/>
                <a:ea typeface="Calibri" panose="020F0502020204030204" pitchFamily="34" charset="0"/>
              </a:rPr>
              <a:t>NOTICE:  You can only have a weighted lottery IF a lottery is required!</a:t>
            </a:r>
            <a:endParaRPr lang="en-US" sz="2200" dirty="0"/>
          </a:p>
        </p:txBody>
      </p:sp>
      <p:pic>
        <p:nvPicPr>
          <p:cNvPr id="1026" name="Picture 2" descr="762 Lottery Draw Stock Photos, Pictures &amp;amp; Royalty-Free Images - iStock">
            <a:extLst>
              <a:ext uri="{FF2B5EF4-FFF2-40B4-BE49-F238E27FC236}">
                <a16:creationId xmlns:a16="http://schemas.microsoft.com/office/drawing/2014/main" id="{EAC96530-C32F-4296-9711-37218D7775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229" r="26033" b="-2"/>
          <a:stretch/>
        </p:blipFill>
        <p:spPr bwMode="auto">
          <a:xfrm>
            <a:off x="6085902" y="10"/>
            <a:ext cx="3058098" cy="6864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191706"/>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408368-0F7A-40E6-B94D-E8978AF34D2D}"/>
              </a:ext>
            </a:extLst>
          </p:cNvPr>
          <p:cNvSpPr>
            <a:spLocks noGrp="1"/>
          </p:cNvSpPr>
          <p:nvPr>
            <p:ph type="title"/>
          </p:nvPr>
        </p:nvSpPr>
        <p:spPr>
          <a:xfrm>
            <a:off x="529723" y="639763"/>
            <a:ext cx="2998270" cy="5492750"/>
          </a:xfrm>
        </p:spPr>
        <p:txBody>
          <a:bodyPr>
            <a:normAutofit/>
          </a:bodyPr>
          <a:lstStyle/>
          <a:p>
            <a:r>
              <a:rPr lang="en-US" sz="5200">
                <a:solidFill>
                  <a:srgbClr val="FFFFFF"/>
                </a:solidFill>
              </a:rPr>
              <a:t>Process for a Lottery</a:t>
            </a:r>
          </a:p>
        </p:txBody>
      </p:sp>
      <p:graphicFrame>
        <p:nvGraphicFramePr>
          <p:cNvPr id="5" name="Content Placeholder 2">
            <a:extLst>
              <a:ext uri="{FF2B5EF4-FFF2-40B4-BE49-F238E27FC236}">
                <a16:creationId xmlns:a16="http://schemas.microsoft.com/office/drawing/2014/main" id="{396FF7C7-816E-4024-9AAC-8A010E1A51D8}"/>
              </a:ext>
            </a:extLst>
          </p:cNvPr>
          <p:cNvGraphicFramePr>
            <a:graphicFrameLocks noGrp="1"/>
          </p:cNvGraphicFramePr>
          <p:nvPr>
            <p:ph idx="1"/>
            <p:extLst>
              <p:ext uri="{D42A27DB-BD31-4B8C-83A1-F6EECF244321}">
                <p14:modId xmlns:p14="http://schemas.microsoft.com/office/powerpoint/2010/main" val="2164342711"/>
              </p:ext>
            </p:extLst>
          </p:nvPr>
        </p:nvGraphicFramePr>
        <p:xfrm>
          <a:off x="3966260" y="639763"/>
          <a:ext cx="4691043"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296578"/>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97E041-634B-4B3E-8669-42583D956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9244"/>
            <a:ext cx="7934706"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7C138-913B-4EA7-832A-2FCAF5776474}"/>
              </a:ext>
            </a:extLst>
          </p:cNvPr>
          <p:cNvSpPr>
            <a:spLocks noGrp="1"/>
          </p:cNvSpPr>
          <p:nvPr>
            <p:ph type="ctrTitle"/>
          </p:nvPr>
        </p:nvSpPr>
        <p:spPr>
          <a:xfrm>
            <a:off x="964877" y="1285196"/>
            <a:ext cx="7205370" cy="2779429"/>
          </a:xfrm>
        </p:spPr>
        <p:txBody>
          <a:bodyPr>
            <a:normAutofit/>
          </a:bodyPr>
          <a:lstStyle/>
          <a:p>
            <a:pPr algn="ctr"/>
            <a:r>
              <a:rPr lang="en-US" sz="7000" dirty="0"/>
              <a:t>RECRUITMENT</a:t>
            </a:r>
          </a:p>
        </p:txBody>
      </p:sp>
    </p:spTree>
    <p:extLst>
      <p:ext uri="{BB962C8B-B14F-4D97-AF65-F5344CB8AC3E}">
        <p14:creationId xmlns:p14="http://schemas.microsoft.com/office/powerpoint/2010/main" val="665762890"/>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9A908-9FEA-4749-B4FB-68178C35CC0C}"/>
              </a:ext>
            </a:extLst>
          </p:cNvPr>
          <p:cNvSpPr>
            <a:spLocks noGrp="1"/>
          </p:cNvSpPr>
          <p:nvPr>
            <p:ph type="title"/>
          </p:nvPr>
        </p:nvSpPr>
        <p:spPr>
          <a:xfrm>
            <a:off x="492918" y="499533"/>
            <a:ext cx="8079581" cy="1658198"/>
          </a:xfrm>
        </p:spPr>
        <p:txBody>
          <a:bodyPr>
            <a:normAutofit/>
          </a:bodyPr>
          <a:lstStyle/>
          <a:p>
            <a:pPr algn="ctr"/>
            <a:r>
              <a:rPr lang="en-US" dirty="0"/>
              <a:t>Places to Recruit Students</a:t>
            </a:r>
          </a:p>
        </p:txBody>
      </p:sp>
      <p:graphicFrame>
        <p:nvGraphicFramePr>
          <p:cNvPr id="5" name="Content Placeholder 2">
            <a:extLst>
              <a:ext uri="{FF2B5EF4-FFF2-40B4-BE49-F238E27FC236}">
                <a16:creationId xmlns:a16="http://schemas.microsoft.com/office/drawing/2014/main" id="{ACA19A95-A56D-4525-9321-B5864F3C6CAB}"/>
              </a:ext>
            </a:extLst>
          </p:cNvPr>
          <p:cNvGraphicFramePr>
            <a:graphicFrameLocks noGrp="1"/>
          </p:cNvGraphicFramePr>
          <p:nvPr>
            <p:ph idx="1"/>
            <p:extLst>
              <p:ext uri="{D42A27DB-BD31-4B8C-83A1-F6EECF244321}">
                <p14:modId xmlns:p14="http://schemas.microsoft.com/office/powerpoint/2010/main" val="188446181"/>
              </p:ext>
            </p:extLst>
          </p:nvPr>
        </p:nvGraphicFramePr>
        <p:xfrm>
          <a:off x="507206" y="2373549"/>
          <a:ext cx="8065294" cy="3599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6471037"/>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6994" y="0"/>
            <a:ext cx="3477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ADF939-26DF-4E30-8616-A94DC3D6E155}"/>
              </a:ext>
            </a:extLst>
          </p:cNvPr>
          <p:cNvSpPr>
            <a:spLocks noGrp="1"/>
          </p:cNvSpPr>
          <p:nvPr>
            <p:ph type="title"/>
          </p:nvPr>
        </p:nvSpPr>
        <p:spPr>
          <a:xfrm>
            <a:off x="6129909" y="499533"/>
            <a:ext cx="2551176" cy="1024467"/>
          </a:xfrm>
        </p:spPr>
        <p:txBody>
          <a:bodyPr anchor="b">
            <a:normAutofit/>
          </a:bodyPr>
          <a:lstStyle/>
          <a:p>
            <a:r>
              <a:rPr lang="en-US" sz="3500" dirty="0">
                <a:solidFill>
                  <a:srgbClr val="FFFFFF"/>
                </a:solidFill>
              </a:rPr>
              <a:t>Other Places</a:t>
            </a:r>
          </a:p>
        </p:txBody>
      </p:sp>
      <p:pic>
        <p:nvPicPr>
          <p:cNvPr id="5" name="Picture 4" descr="Defocused crowded streets at a carnival">
            <a:extLst>
              <a:ext uri="{FF2B5EF4-FFF2-40B4-BE49-F238E27FC236}">
                <a16:creationId xmlns:a16="http://schemas.microsoft.com/office/drawing/2014/main" id="{8EACD0C1-DEB3-4A4A-95D3-88E542CEBEAE}"/>
              </a:ext>
            </a:extLst>
          </p:cNvPr>
          <p:cNvPicPr>
            <a:picLocks noChangeAspect="1"/>
          </p:cNvPicPr>
          <p:nvPr/>
        </p:nvPicPr>
        <p:blipFill rotWithShape="1">
          <a:blip r:embed="rId2"/>
          <a:srcRect l="13330" r="30421" b="-1"/>
          <a:stretch/>
        </p:blipFill>
        <p:spPr>
          <a:xfrm>
            <a:off x="475499" y="640080"/>
            <a:ext cx="4708897" cy="5588101"/>
          </a:xfrm>
          <a:prstGeom prst="rect">
            <a:avLst/>
          </a:prstGeom>
        </p:spPr>
      </p:pic>
      <p:sp>
        <p:nvSpPr>
          <p:cNvPr id="3" name="Content Placeholder 2">
            <a:extLst>
              <a:ext uri="{FF2B5EF4-FFF2-40B4-BE49-F238E27FC236}">
                <a16:creationId xmlns:a16="http://schemas.microsoft.com/office/drawing/2014/main" id="{5C1B7A8D-3CA7-442A-9747-7B2169D38E99}"/>
              </a:ext>
            </a:extLst>
          </p:cNvPr>
          <p:cNvSpPr>
            <a:spLocks noGrp="1"/>
          </p:cNvSpPr>
          <p:nvPr>
            <p:ph idx="1"/>
          </p:nvPr>
        </p:nvSpPr>
        <p:spPr>
          <a:xfrm>
            <a:off x="6129908" y="1676400"/>
            <a:ext cx="2785491" cy="4191000"/>
          </a:xfrm>
        </p:spPr>
        <p:txBody>
          <a:bodyPr>
            <a:normAutofit/>
          </a:bodyPr>
          <a:lstStyle/>
          <a:p>
            <a:pPr lvl="1">
              <a:buFont typeface="Wingdings" panose="05000000000000000000" pitchFamily="2" charset="2"/>
              <a:buChar char="q"/>
            </a:pPr>
            <a:r>
              <a:rPr lang="en-US" sz="3200" b="1" dirty="0">
                <a:solidFill>
                  <a:schemeClr val="bg1"/>
                </a:solidFill>
              </a:rPr>
              <a:t>Festivals</a:t>
            </a:r>
          </a:p>
          <a:p>
            <a:pPr lvl="1">
              <a:buFont typeface="Wingdings" panose="05000000000000000000" pitchFamily="2" charset="2"/>
              <a:buChar char="q"/>
            </a:pPr>
            <a:r>
              <a:rPr lang="en-US" sz="3200" b="1" dirty="0">
                <a:solidFill>
                  <a:schemeClr val="bg1"/>
                </a:solidFill>
              </a:rPr>
              <a:t>Malls</a:t>
            </a:r>
          </a:p>
          <a:p>
            <a:pPr lvl="1">
              <a:buFont typeface="Wingdings" panose="05000000000000000000" pitchFamily="2" charset="2"/>
              <a:buChar char="q"/>
            </a:pPr>
            <a:r>
              <a:rPr lang="en-US" sz="3200" b="1" dirty="0">
                <a:solidFill>
                  <a:schemeClr val="bg1"/>
                </a:solidFill>
              </a:rPr>
              <a:t>Churches</a:t>
            </a:r>
          </a:p>
          <a:p>
            <a:pPr lvl="1">
              <a:buFont typeface="Wingdings" panose="05000000000000000000" pitchFamily="2" charset="2"/>
              <a:buChar char="q"/>
            </a:pPr>
            <a:r>
              <a:rPr lang="en-US" sz="3200" b="1" dirty="0">
                <a:solidFill>
                  <a:schemeClr val="bg1"/>
                </a:solidFill>
              </a:rPr>
              <a:t>Newspaper</a:t>
            </a:r>
          </a:p>
          <a:p>
            <a:pPr lvl="1">
              <a:buFont typeface="Wingdings" panose="05000000000000000000" pitchFamily="2" charset="2"/>
              <a:buChar char="q"/>
            </a:pPr>
            <a:r>
              <a:rPr lang="en-US" sz="3200" b="1" dirty="0">
                <a:solidFill>
                  <a:schemeClr val="bg1"/>
                </a:solidFill>
              </a:rPr>
              <a:t>Radio</a:t>
            </a:r>
          </a:p>
          <a:p>
            <a:pPr lvl="1">
              <a:buFont typeface="Wingdings" panose="05000000000000000000" pitchFamily="2" charset="2"/>
              <a:buChar char="q"/>
            </a:pPr>
            <a:r>
              <a:rPr lang="en-US" sz="3200" b="1" dirty="0">
                <a:solidFill>
                  <a:schemeClr val="bg1"/>
                </a:solidFill>
              </a:rPr>
              <a:t>Civic Clubs</a:t>
            </a:r>
          </a:p>
          <a:p>
            <a:pPr lvl="1">
              <a:buFont typeface="Wingdings" panose="05000000000000000000" pitchFamily="2" charset="2"/>
              <a:buChar char="q"/>
            </a:pPr>
            <a:r>
              <a:rPr lang="en-US" sz="3200" b="1" dirty="0">
                <a:solidFill>
                  <a:schemeClr val="bg1"/>
                </a:solidFill>
              </a:rPr>
              <a:t>Sports Events</a:t>
            </a:r>
          </a:p>
          <a:p>
            <a:pPr lvl="1">
              <a:buFont typeface="Wingdings" panose="05000000000000000000" pitchFamily="2" charset="2"/>
              <a:buChar char="q"/>
            </a:pPr>
            <a:r>
              <a:rPr lang="en-US" sz="3200" b="1" dirty="0">
                <a:solidFill>
                  <a:schemeClr val="bg1"/>
                </a:solidFill>
              </a:rPr>
              <a:t>Etc.</a:t>
            </a:r>
          </a:p>
        </p:txBody>
      </p:sp>
    </p:spTree>
    <p:extLst>
      <p:ext uri="{BB962C8B-B14F-4D97-AF65-F5344CB8AC3E}">
        <p14:creationId xmlns:p14="http://schemas.microsoft.com/office/powerpoint/2010/main" val="3297255462"/>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ACE7F-736B-49A8-9194-B8FF82F3CD72}"/>
              </a:ext>
            </a:extLst>
          </p:cNvPr>
          <p:cNvSpPr>
            <a:spLocks noGrp="1"/>
          </p:cNvSpPr>
          <p:nvPr>
            <p:ph type="title"/>
          </p:nvPr>
        </p:nvSpPr>
        <p:spPr/>
        <p:txBody>
          <a:bodyPr>
            <a:normAutofit/>
          </a:bodyPr>
          <a:lstStyle/>
          <a:p>
            <a:pPr algn="ctr"/>
            <a:r>
              <a:rPr lang="en-US" sz="4000" dirty="0"/>
              <a:t>List of Interested Parents/Students</a:t>
            </a:r>
          </a:p>
        </p:txBody>
      </p:sp>
      <p:graphicFrame>
        <p:nvGraphicFramePr>
          <p:cNvPr id="5" name="Content Placeholder 2">
            <a:extLst>
              <a:ext uri="{FF2B5EF4-FFF2-40B4-BE49-F238E27FC236}">
                <a16:creationId xmlns:a16="http://schemas.microsoft.com/office/drawing/2014/main" id="{899902DD-71E6-431A-9EBB-15BFBD1AF335}"/>
              </a:ext>
            </a:extLst>
          </p:cNvPr>
          <p:cNvGraphicFramePr>
            <a:graphicFrameLocks noGrp="1"/>
          </p:cNvGraphicFramePr>
          <p:nvPr>
            <p:ph idx="1"/>
          </p:nvPr>
        </p:nvGraphicFramePr>
        <p:xfrm>
          <a:off x="507206" y="1993393"/>
          <a:ext cx="8065294"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767243"/>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437638-E86C-41B1-BC86-6F186CB35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15" y="0"/>
            <a:ext cx="91517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A66DD07-CA41-409A-AD8B-3211A40F498B}"/>
              </a:ext>
            </a:extLst>
          </p:cNvPr>
          <p:cNvSpPr>
            <a:spLocks noGrp="1"/>
          </p:cNvSpPr>
          <p:nvPr>
            <p:ph type="ctrTitle"/>
          </p:nvPr>
        </p:nvSpPr>
        <p:spPr>
          <a:xfrm>
            <a:off x="3815803" y="770467"/>
            <a:ext cx="4723549" cy="3352800"/>
          </a:xfrm>
        </p:spPr>
        <p:txBody>
          <a:bodyPr>
            <a:normAutofit/>
          </a:bodyPr>
          <a:lstStyle/>
          <a:p>
            <a:r>
              <a:rPr lang="en-US"/>
              <a:t>Questions </a:t>
            </a:r>
            <a:endParaRPr lang="en-US" dirty="0"/>
          </a:p>
        </p:txBody>
      </p:sp>
      <p:pic>
        <p:nvPicPr>
          <p:cNvPr id="7" name="Picture 6" descr="Question mark on green pastel background">
            <a:extLst>
              <a:ext uri="{FF2B5EF4-FFF2-40B4-BE49-F238E27FC236}">
                <a16:creationId xmlns:a16="http://schemas.microsoft.com/office/drawing/2014/main" id="{573F98F2-8A9E-4C58-BCC8-9C5158F060E1}"/>
              </a:ext>
            </a:extLst>
          </p:cNvPr>
          <p:cNvPicPr>
            <a:picLocks noChangeAspect="1"/>
          </p:cNvPicPr>
          <p:nvPr/>
        </p:nvPicPr>
        <p:blipFill rotWithShape="1">
          <a:blip r:embed="rId2"/>
          <a:srcRect l="51035" r="11041" b="-2"/>
          <a:stretch/>
        </p:blipFill>
        <p:spPr>
          <a:xfrm>
            <a:off x="-7716" y="10"/>
            <a:ext cx="3471005" cy="6864408"/>
          </a:xfrm>
          <a:prstGeom prst="rect">
            <a:avLst/>
          </a:prstGeom>
        </p:spPr>
      </p:pic>
    </p:spTree>
    <p:extLst>
      <p:ext uri="{BB962C8B-B14F-4D97-AF65-F5344CB8AC3E}">
        <p14:creationId xmlns:p14="http://schemas.microsoft.com/office/powerpoint/2010/main" val="497472208"/>
      </p:ext>
    </p:extLst>
  </p:cSld>
  <p:clrMapOvr>
    <a:overrideClrMapping bg1="dk1" tx1="lt1" bg2="dk2" tx2="lt2" accent1="accent1" accent2="accent2" accent3="accent3" accent4="accent4" accent5="accent5" accent6="accent6" hlink="hlink" folHlink="folHlink"/>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60" name="Rectangle 4"/>
          <p:cNvSpPr>
            <a:spLocks noGrp="1" noChangeArrowheads="1"/>
          </p:cNvSpPr>
          <p:nvPr>
            <p:ph type="title"/>
          </p:nvPr>
        </p:nvSpPr>
        <p:spPr>
          <a:xfrm>
            <a:off x="492918" y="936711"/>
            <a:ext cx="2241198" cy="4984578"/>
          </a:xfrm>
        </p:spPr>
        <p:txBody>
          <a:bodyPr>
            <a:normAutofit/>
          </a:bodyPr>
          <a:lstStyle/>
          <a:p>
            <a:r>
              <a:rPr lang="en-US" sz="3800">
                <a:solidFill>
                  <a:srgbClr val="FFFFFF"/>
                </a:solidFill>
              </a:rPr>
              <a:t>Who is Eligible to Enroll?</a:t>
            </a:r>
          </a:p>
        </p:txBody>
      </p:sp>
      <p:sp>
        <p:nvSpPr>
          <p:cNvPr id="70661" name="Rectangle 5"/>
          <p:cNvSpPr>
            <a:spLocks noGrp="1" noChangeArrowheads="1"/>
          </p:cNvSpPr>
          <p:nvPr>
            <p:ph idx="1"/>
          </p:nvPr>
        </p:nvSpPr>
        <p:spPr>
          <a:xfrm>
            <a:off x="3460791" y="936711"/>
            <a:ext cx="5111994" cy="4984578"/>
          </a:xfrm>
        </p:spPr>
        <p:txBody>
          <a:bodyPr anchor="ctr">
            <a:normAutofit/>
          </a:bodyPr>
          <a:lstStyle/>
          <a:p>
            <a:r>
              <a:rPr lang="en-US" dirty="0">
                <a:effectLst/>
                <a:ea typeface="Calibri" panose="020F0502020204030204" pitchFamily="34" charset="0"/>
              </a:rPr>
              <a:t>A charter school must admit all children eligible to attend public school to a charter school, subject to space limitations, except in the case of an application to create a single gender charter school or, in the case of a charter school designated as an Alternative Education Campus.</a:t>
            </a:r>
            <a:endParaRPr lang="en-US" u="sng"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1" y="643467"/>
            <a:ext cx="3008121"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5" y="809244"/>
            <a:ext cx="2763774"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0969" y="1031634"/>
            <a:ext cx="2526323" cy="4844777"/>
          </a:xfrm>
        </p:spPr>
        <p:txBody>
          <a:bodyPr>
            <a:normAutofit/>
          </a:bodyPr>
          <a:lstStyle/>
          <a:p>
            <a:r>
              <a:rPr lang="en-US">
                <a:solidFill>
                  <a:srgbClr val="FFFFFF"/>
                </a:solidFill>
              </a:rPr>
              <a:t>Racial Make-up</a:t>
            </a:r>
          </a:p>
        </p:txBody>
      </p:sp>
      <p:sp>
        <p:nvSpPr>
          <p:cNvPr id="3" name="Content Placeholder 2"/>
          <p:cNvSpPr>
            <a:spLocks noGrp="1"/>
          </p:cNvSpPr>
          <p:nvPr>
            <p:ph idx="1"/>
          </p:nvPr>
        </p:nvSpPr>
        <p:spPr>
          <a:xfrm>
            <a:off x="3967343" y="1031634"/>
            <a:ext cx="4605442" cy="4746232"/>
          </a:xfrm>
        </p:spPr>
        <p:txBody>
          <a:bodyPr anchor="ctr">
            <a:normAutofit/>
          </a:bodyPr>
          <a:lstStyle/>
          <a:p>
            <a:r>
              <a:rPr lang="en-US"/>
              <a:t>However, it is required that the racial composition of the charter school enrollment reflect that of the </a:t>
            </a:r>
            <a:r>
              <a:rPr lang="en-US" u="sng"/>
              <a:t>local school district </a:t>
            </a:r>
            <a:r>
              <a:rPr lang="en-US"/>
              <a:t>in which the charter school is located or that of the targeted student population of the </a:t>
            </a:r>
            <a:r>
              <a:rPr lang="en-US" u="sng"/>
              <a:t>local school district </a:t>
            </a:r>
            <a:r>
              <a:rPr lang="en-US"/>
              <a:t>that the charter school proposes to serve, to be defined for the purposes of this chapter as differing by no more than 20% from that population.</a:t>
            </a:r>
          </a:p>
          <a:p>
            <a:endParaRPr lang="en-US" dirty="0"/>
          </a:p>
        </p:txBody>
      </p:sp>
    </p:spTree>
    <p:extLst>
      <p:ext uri="{BB962C8B-B14F-4D97-AF65-F5344CB8AC3E}">
        <p14:creationId xmlns:p14="http://schemas.microsoft.com/office/powerpoint/2010/main" val="772553870"/>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6994" y="0"/>
            <a:ext cx="3477006" cy="6858000"/>
          </a:xfrm>
          <a:prstGeom prst="rect">
            <a:avLst/>
          </a:prstGeom>
          <a:solidFill>
            <a:srgbClr val="444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29909" y="499533"/>
            <a:ext cx="2551176" cy="1920240"/>
          </a:xfrm>
        </p:spPr>
        <p:txBody>
          <a:bodyPr anchor="b">
            <a:normAutofit/>
          </a:bodyPr>
          <a:lstStyle/>
          <a:p>
            <a:r>
              <a:rPr lang="en-US" sz="3200" dirty="0">
                <a:solidFill>
                  <a:srgbClr val="FFFFFF"/>
                </a:solidFill>
              </a:rPr>
              <a:t>Resource to Demographics</a:t>
            </a:r>
          </a:p>
        </p:txBody>
      </p:sp>
      <p:pic>
        <p:nvPicPr>
          <p:cNvPr id="5" name="Picture 4" descr="Magnifying glass showing decling performance">
            <a:extLst>
              <a:ext uri="{FF2B5EF4-FFF2-40B4-BE49-F238E27FC236}">
                <a16:creationId xmlns:a16="http://schemas.microsoft.com/office/drawing/2014/main" id="{0E9D29B9-28B3-4C0D-AF70-7B19AD59F44F}"/>
              </a:ext>
            </a:extLst>
          </p:cNvPr>
          <p:cNvPicPr>
            <a:picLocks noChangeAspect="1"/>
          </p:cNvPicPr>
          <p:nvPr/>
        </p:nvPicPr>
        <p:blipFill rotWithShape="1">
          <a:blip r:embed="rId2"/>
          <a:srcRect l="7139" r="37702" b="-1"/>
          <a:stretch/>
        </p:blipFill>
        <p:spPr>
          <a:xfrm>
            <a:off x="20" y="10"/>
            <a:ext cx="5666973" cy="6857990"/>
          </a:xfrm>
          <a:prstGeom prst="rect">
            <a:avLst/>
          </a:prstGeom>
        </p:spPr>
      </p:pic>
      <p:sp>
        <p:nvSpPr>
          <p:cNvPr id="3" name="Content Placeholder 2"/>
          <p:cNvSpPr>
            <a:spLocks noGrp="1"/>
          </p:cNvSpPr>
          <p:nvPr>
            <p:ph idx="1"/>
          </p:nvPr>
        </p:nvSpPr>
        <p:spPr>
          <a:xfrm>
            <a:off x="5943600" y="2419772"/>
            <a:ext cx="2819399" cy="3523827"/>
          </a:xfrm>
        </p:spPr>
        <p:txBody>
          <a:bodyPr>
            <a:normAutofit/>
          </a:bodyPr>
          <a:lstStyle/>
          <a:p>
            <a:r>
              <a:rPr lang="en-US" sz="1600" dirty="0">
                <a:solidFill>
                  <a:srgbClr val="FFFFFF"/>
                </a:solidFill>
              </a:rPr>
              <a:t>The SDE website is a  resource for population demographics</a:t>
            </a:r>
          </a:p>
          <a:p>
            <a:endParaRPr lang="en-US" sz="1600" dirty="0">
              <a:solidFill>
                <a:srgbClr val="FFFFFF"/>
              </a:solidFill>
            </a:endParaRPr>
          </a:p>
          <a:p>
            <a:r>
              <a:rPr lang="en-US" sz="1600" dirty="0">
                <a:solidFill>
                  <a:srgbClr val="FFFF00"/>
                </a:solidFill>
                <a:hlinkClick r:id="rId3">
                  <a:extLst>
                    <a:ext uri="{A12FA001-AC4F-418D-AE19-62706E023703}">
                      <ahyp:hlinkClr xmlns:ahyp="http://schemas.microsoft.com/office/drawing/2018/hyperlinkcolor" val="tx"/>
                    </a:ext>
                  </a:extLst>
                </a:hlinkClick>
              </a:rPr>
              <a:t>Research and Data Analysis</a:t>
            </a:r>
            <a:endParaRPr lang="en-US" sz="1600" dirty="0">
              <a:solidFill>
                <a:srgbClr val="FFFF00"/>
              </a:solidFill>
            </a:endParaRPr>
          </a:p>
          <a:p>
            <a:r>
              <a:rPr lang="en-US" sz="1600" dirty="0">
                <a:solidFill>
                  <a:srgbClr val="FFFFFF"/>
                </a:solidFill>
              </a:rPr>
              <a:t>Active Student Headcount</a:t>
            </a:r>
          </a:p>
          <a:p>
            <a:r>
              <a:rPr lang="en-US" sz="1600" dirty="0">
                <a:solidFill>
                  <a:srgbClr val="FFFFFF"/>
                </a:solidFill>
              </a:rPr>
              <a:t>Disability Counts</a:t>
            </a:r>
          </a:p>
          <a:p>
            <a:r>
              <a:rPr lang="en-US" sz="1600" dirty="0">
                <a:solidFill>
                  <a:srgbClr val="FFFFFF"/>
                </a:solidFill>
              </a:rPr>
              <a:t>College Freshmen Reports</a:t>
            </a:r>
          </a:p>
          <a:p>
            <a:r>
              <a:rPr lang="en-US" sz="1600" dirty="0">
                <a:solidFill>
                  <a:srgbClr val="FFFFFF"/>
                </a:solidFill>
              </a:rPr>
              <a:t>Home Schooling Counts</a:t>
            </a:r>
          </a:p>
          <a:p>
            <a:r>
              <a:rPr lang="en-US" sz="1600" dirty="0">
                <a:solidFill>
                  <a:srgbClr val="FFFFFF"/>
                </a:solidFill>
              </a:rPr>
              <a:t>Drop Out Rates</a:t>
            </a:r>
          </a:p>
        </p:txBody>
      </p:sp>
    </p:spTree>
    <p:extLst>
      <p:ext uri="{BB962C8B-B14F-4D97-AF65-F5344CB8AC3E}">
        <p14:creationId xmlns:p14="http://schemas.microsoft.com/office/powerpoint/2010/main" val="1560554343"/>
      </p:ext>
    </p:extLst>
  </p:cSld>
  <p:clrMapOvr>
    <a:overrideClrMapping bg1="dk1" tx1="lt1" bg2="dk2" tx2="lt2" accent1="accent1" accent2="accent2" accent3="accent3" accent4="accent4" accent5="accent5" accent6="accent6" hlink="hlink" folHlink="folHlink"/>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3884" y="1059736"/>
            <a:ext cx="7530175" cy="1228130"/>
          </a:xfrm>
        </p:spPr>
        <p:txBody>
          <a:bodyPr>
            <a:normAutofit/>
          </a:bodyPr>
          <a:lstStyle/>
          <a:p>
            <a:r>
              <a:rPr lang="en-US">
                <a:solidFill>
                  <a:srgbClr val="FFFFFF"/>
                </a:solidFill>
              </a:rPr>
              <a:t>Charter School Law says…</a:t>
            </a:r>
          </a:p>
        </p:txBody>
      </p:sp>
      <p:sp>
        <p:nvSpPr>
          <p:cNvPr id="3" name="Content Placeholder 2"/>
          <p:cNvSpPr>
            <a:spLocks noGrp="1"/>
          </p:cNvSpPr>
          <p:nvPr>
            <p:ph idx="1"/>
          </p:nvPr>
        </p:nvSpPr>
        <p:spPr>
          <a:xfrm>
            <a:off x="803884" y="2973313"/>
            <a:ext cx="7530175" cy="2903099"/>
          </a:xfrm>
        </p:spPr>
        <p:txBody>
          <a:bodyPr>
            <a:normAutofit/>
          </a:bodyPr>
          <a:lstStyle/>
          <a:p>
            <a:r>
              <a:rPr lang="en-US" dirty="0">
                <a:solidFill>
                  <a:schemeClr val="tx1"/>
                </a:solidFill>
              </a:rPr>
              <a:t>If the number of applications exceeds the capacity of a program, class, grade level, or building, students must be accepted by lot, </a:t>
            </a:r>
            <a:r>
              <a:rPr lang="en-US" u="sng" dirty="0">
                <a:solidFill>
                  <a:schemeClr val="tx1"/>
                </a:solidFill>
              </a:rPr>
              <a:t>and there is no appeal to the sponsor.</a:t>
            </a:r>
          </a:p>
          <a:p>
            <a:r>
              <a:rPr lang="en-US" dirty="0">
                <a:effectLst/>
                <a:ea typeface="Calibri" panose="020F0502020204030204" pitchFamily="34" charset="0"/>
              </a:rPr>
              <a:t>A charter school must admit all children eligible to attend public school to a charter school, subject to space limitations, except in the case of an application to create a single gender charter school or, in the case of a charter school designated as an Alternative Education Campus.</a:t>
            </a:r>
            <a:endParaRPr lang="en-US" u="sng" dirty="0"/>
          </a:p>
          <a:p>
            <a:endParaRPr lang="en-US" dirty="0"/>
          </a:p>
        </p:txBody>
      </p:sp>
    </p:spTree>
    <p:extLst>
      <p:ext uri="{BB962C8B-B14F-4D97-AF65-F5344CB8AC3E}">
        <p14:creationId xmlns:p14="http://schemas.microsoft.com/office/powerpoint/2010/main" val="1169139200"/>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9723" y="639763"/>
            <a:ext cx="2998270" cy="5492750"/>
          </a:xfrm>
        </p:spPr>
        <p:txBody>
          <a:bodyPr>
            <a:normAutofit/>
          </a:bodyPr>
          <a:lstStyle/>
          <a:p>
            <a:r>
              <a:rPr lang="en-US" sz="5200">
                <a:solidFill>
                  <a:srgbClr val="FFFFFF"/>
                </a:solidFill>
              </a:rPr>
              <a:t>Not a Factor in the Lottery</a:t>
            </a:r>
          </a:p>
        </p:txBody>
      </p:sp>
      <p:graphicFrame>
        <p:nvGraphicFramePr>
          <p:cNvPr id="5" name="Content Placeholder 2">
            <a:extLst>
              <a:ext uri="{FF2B5EF4-FFF2-40B4-BE49-F238E27FC236}">
                <a16:creationId xmlns:a16="http://schemas.microsoft.com/office/drawing/2014/main" id="{9F892A71-A70C-4BCD-939F-44909CE5632D}"/>
              </a:ext>
            </a:extLst>
          </p:cNvPr>
          <p:cNvGraphicFramePr>
            <a:graphicFrameLocks noGrp="1"/>
          </p:cNvGraphicFramePr>
          <p:nvPr>
            <p:ph idx="1"/>
            <p:extLst>
              <p:ext uri="{D42A27DB-BD31-4B8C-83A1-F6EECF244321}">
                <p14:modId xmlns:p14="http://schemas.microsoft.com/office/powerpoint/2010/main" val="1881282197"/>
              </p:ext>
            </p:extLst>
          </p:nvPr>
        </p:nvGraphicFramePr>
        <p:xfrm>
          <a:off x="3966260" y="639763"/>
          <a:ext cx="4691043"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569587"/>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0EBAE0B-DD72-4094-8934-3B46A9142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528637" y="770467"/>
            <a:ext cx="8086725" cy="3294159"/>
          </a:xfrm>
        </p:spPr>
        <p:txBody>
          <a:bodyPr vert="horz" lIns="91440" tIns="45720" rIns="91440" bIns="45720" rtlCol="0" anchor="b">
            <a:normAutofit/>
          </a:bodyPr>
          <a:lstStyle/>
          <a:p>
            <a:pPr>
              <a:lnSpc>
                <a:spcPct val="80000"/>
              </a:lnSpc>
            </a:pPr>
            <a:r>
              <a:rPr lang="en-US" sz="5700" dirty="0">
                <a:solidFill>
                  <a:srgbClr val="FFFFFF"/>
                </a:solidFill>
              </a:rPr>
              <a:t>Priority Enrollment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95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23898" y="685689"/>
            <a:ext cx="7429502" cy="4267311"/>
          </a:xfrm>
        </p:spPr>
        <p:txBody>
          <a:bodyPr>
            <a:normAutofit lnSpcReduction="10000"/>
          </a:bodyPr>
          <a:lstStyle/>
          <a:p>
            <a:r>
              <a:rPr lang="en-US" sz="4000" dirty="0"/>
              <a:t>A charter school may give enrollment priority to a sibling of a pupil currently enrolled and attending, </a:t>
            </a:r>
          </a:p>
          <a:p>
            <a:pPr algn="ctr"/>
            <a:r>
              <a:rPr lang="en-US" sz="4000" dirty="0"/>
              <a:t>	</a:t>
            </a:r>
            <a:r>
              <a:rPr lang="en-US" sz="4000" u="sng" dirty="0"/>
              <a:t>OR</a:t>
            </a:r>
            <a:endParaRPr lang="en-US" sz="4000" dirty="0"/>
          </a:p>
          <a:p>
            <a:r>
              <a:rPr lang="en-US" sz="4000" dirty="0"/>
              <a:t>who, within the last six years, attended the school for at least one complete academic year. </a:t>
            </a:r>
          </a:p>
          <a:p>
            <a:endParaRPr lang="en-US" dirty="0"/>
          </a:p>
        </p:txBody>
      </p:sp>
      <p:sp>
        <p:nvSpPr>
          <p:cNvPr id="2" name="Title 1"/>
          <p:cNvSpPr>
            <a:spLocks noGrp="1"/>
          </p:cNvSpPr>
          <p:nvPr>
            <p:ph type="title"/>
          </p:nvPr>
        </p:nvSpPr>
        <p:spPr>
          <a:xfrm>
            <a:off x="2472198" y="4594123"/>
            <a:ext cx="6100301" cy="1818323"/>
          </a:xfrm>
        </p:spPr>
        <p:txBody>
          <a:bodyPr anchor="b">
            <a:normAutofit/>
          </a:bodyPr>
          <a:lstStyle/>
          <a:p>
            <a:pPr algn="r"/>
            <a:r>
              <a:rPr lang="en-US" sz="5200"/>
              <a:t>Priority Enrollment</a:t>
            </a:r>
          </a:p>
        </p:txBody>
      </p:sp>
    </p:spTree>
    <p:extLst>
      <p:ext uri="{BB962C8B-B14F-4D97-AF65-F5344CB8AC3E}">
        <p14:creationId xmlns:p14="http://schemas.microsoft.com/office/powerpoint/2010/main" val="2977224079"/>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1" y="643467"/>
            <a:ext cx="3008121"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5" y="809244"/>
            <a:ext cx="2763774"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0969" y="1031634"/>
            <a:ext cx="2526323" cy="4844777"/>
          </a:xfrm>
        </p:spPr>
        <p:txBody>
          <a:bodyPr>
            <a:normAutofit/>
          </a:bodyPr>
          <a:lstStyle/>
          <a:p>
            <a:r>
              <a:rPr lang="en-US" sz="4400">
                <a:solidFill>
                  <a:srgbClr val="FFFFFF"/>
                </a:solidFill>
              </a:rPr>
              <a:t>Priority Enrollment</a:t>
            </a:r>
          </a:p>
        </p:txBody>
      </p:sp>
      <p:sp>
        <p:nvSpPr>
          <p:cNvPr id="3" name="Content Placeholder 2"/>
          <p:cNvSpPr>
            <a:spLocks noGrp="1"/>
          </p:cNvSpPr>
          <p:nvPr>
            <p:ph idx="1"/>
          </p:nvPr>
        </p:nvSpPr>
        <p:spPr>
          <a:xfrm>
            <a:off x="3967343" y="1031634"/>
            <a:ext cx="4605442" cy="4746232"/>
          </a:xfrm>
        </p:spPr>
        <p:txBody>
          <a:bodyPr anchor="ctr">
            <a:normAutofit/>
          </a:bodyPr>
          <a:lstStyle/>
          <a:p>
            <a:r>
              <a:rPr lang="en-US" dirty="0"/>
              <a:t>A charter school also may give priority to children of a charter school employee and children of the charter committee, </a:t>
            </a:r>
          </a:p>
          <a:p>
            <a:pPr algn="ctr"/>
            <a:r>
              <a:rPr lang="en-US" u="sng" dirty="0"/>
              <a:t>IF</a:t>
            </a:r>
            <a:r>
              <a:rPr lang="en-US" dirty="0"/>
              <a:t> </a:t>
            </a:r>
          </a:p>
          <a:p>
            <a:r>
              <a:rPr lang="en-US" dirty="0"/>
              <a:t>priority enrollment for children of employees and of the charter committee does not constitute more than 20% of the enrollment of the charter school.</a:t>
            </a:r>
          </a:p>
          <a:p>
            <a:endParaRPr lang="en-US" dirty="0"/>
          </a:p>
        </p:txBody>
      </p:sp>
    </p:spTree>
    <p:extLst>
      <p:ext uri="{BB962C8B-B14F-4D97-AF65-F5344CB8AC3E}">
        <p14:creationId xmlns:p14="http://schemas.microsoft.com/office/powerpoint/2010/main" val="3723602026"/>
      </p:ext>
    </p:extLst>
  </p:cSld>
  <p:clrMapOvr>
    <a:masterClrMapping/>
  </p:clrMapOvr>
  <p:transition spd="med">
    <p:fade thruBlk="1"/>
  </p:transition>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53EDB37-A03C-4599-A6CE-A67D89982D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373</TotalTime>
  <Words>1031</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 Light</vt:lpstr>
      <vt:lpstr>Times New Roman</vt:lpstr>
      <vt:lpstr>Wingdings</vt:lpstr>
      <vt:lpstr>Metropolitan</vt:lpstr>
      <vt:lpstr>Limestone Charter Association </vt:lpstr>
      <vt:lpstr>Who is Eligible to Enroll?</vt:lpstr>
      <vt:lpstr>Racial Make-up</vt:lpstr>
      <vt:lpstr>Resource to Demographics</vt:lpstr>
      <vt:lpstr>Charter School Law says…</vt:lpstr>
      <vt:lpstr>Not a Factor in the Lottery</vt:lpstr>
      <vt:lpstr>Priority Enrollment</vt:lpstr>
      <vt:lpstr>Priority Enrollment</vt:lpstr>
      <vt:lpstr>Priority Enrollment</vt:lpstr>
      <vt:lpstr>Alternative Education Campus (AEC)</vt:lpstr>
      <vt:lpstr>Types  of  AECs</vt:lpstr>
      <vt:lpstr>Lottery for an AEC</vt:lpstr>
      <vt:lpstr>Process for a Lottery</vt:lpstr>
      <vt:lpstr>RECRUITMENT</vt:lpstr>
      <vt:lpstr>Places to Recruit Students</vt:lpstr>
      <vt:lpstr>Other Places</vt:lpstr>
      <vt:lpstr>List of Interested Parents/Students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Public Charter School District </dc:title>
  <dc:creator>Traci Bryant-Riches</dc:creator>
  <cp:keywords/>
  <cp:lastModifiedBy>Traci Bryant-Riches</cp:lastModifiedBy>
  <cp:revision>6</cp:revision>
  <dcterms:created xsi:type="dcterms:W3CDTF">2021-10-04T12:57:54Z</dcterms:created>
  <dcterms:modified xsi:type="dcterms:W3CDTF">2021-10-06T00:05:57Z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TC103368129990</vt:lpwstr>
  </property>
</Properties>
</file>