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95" r:id="rId2"/>
    <p:sldId id="290" r:id="rId3"/>
    <p:sldId id="291" r:id="rId4"/>
    <p:sldId id="292" r:id="rId5"/>
    <p:sldId id="293" r:id="rId6"/>
    <p:sldId id="294" r:id="rId7"/>
    <p:sldId id="296" r:id="rId8"/>
    <p:sldId id="299" r:id="rId9"/>
    <p:sldId id="297" r:id="rId10"/>
    <p:sldId id="298"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7994" autoAdjust="0"/>
    <p:restoredTop sz="94660"/>
  </p:normalViewPr>
  <p:slideViewPr>
    <p:cSldViewPr snapToGrid="0">
      <p:cViewPr varScale="1">
        <p:scale>
          <a:sx n="128" d="100"/>
          <a:sy n="128" d="100"/>
        </p:scale>
        <p:origin x="328" y="1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242851"/>
            <a:ext cx="8968084" cy="275942"/>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9111716" y="4243845"/>
            <a:ext cx="3077108" cy="276940"/>
          </a:xfrm>
          <a:prstGeom prst="rect">
            <a:avLst/>
          </a:prstGeom>
        </p:spPr>
      </p:pic>
      <p:sp>
        <p:nvSpPr>
          <p:cNvPr id="9" name="Rectangle 8"/>
          <p:cNvSpPr/>
          <p:nvPr/>
        </p:nvSpPr>
        <p:spPr bwMode="ltGray">
          <a:xfrm>
            <a:off x="0" y="2590078"/>
            <a:ext cx="8968085" cy="1660332"/>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9111715" y="2590078"/>
            <a:ext cx="3077109" cy="166033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80322" y="2733709"/>
            <a:ext cx="8144134" cy="1373070"/>
          </a:xfrm>
        </p:spPr>
        <p:txBody>
          <a:bodyPr anchor="b">
            <a:noAutofit/>
          </a:bodyPr>
          <a:lstStyle>
            <a:lvl1pPr algn="r">
              <a:defRPr sz="5400"/>
            </a:lvl1pPr>
          </a:lstStyle>
          <a:p>
            <a:r>
              <a:rPr lang="en-US"/>
              <a:t>Click to edit Master title style</a:t>
            </a:r>
            <a:endParaRPr lang="en-US" dirty="0"/>
          </a:p>
        </p:txBody>
      </p:sp>
      <p:sp>
        <p:nvSpPr>
          <p:cNvPr id="3" name="Subtitle 2"/>
          <p:cNvSpPr>
            <a:spLocks noGrp="1"/>
          </p:cNvSpPr>
          <p:nvPr>
            <p:ph type="subTitle" idx="1"/>
          </p:nvPr>
        </p:nvSpPr>
        <p:spPr>
          <a:xfrm>
            <a:off x="680322" y="4394039"/>
            <a:ext cx="8144134" cy="1117687"/>
          </a:xfrm>
        </p:spPr>
        <p:txBody>
          <a:bodyPr>
            <a:normAutofit/>
          </a:bodyPr>
          <a:lstStyle>
            <a:lvl1pPr marL="0" indent="0" algn="r">
              <a:buNone/>
              <a:defRPr sz="20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6965C17-1BE9-44F2-BC3E-5F64FE262FE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9255346" y="2750337"/>
            <a:ext cx="1171888" cy="1356442"/>
          </a:xfrm>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9552845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4711616"/>
            <a:ext cx="9613859" cy="453051"/>
          </a:xfrm>
        </p:spPr>
        <p:txBody>
          <a:bodyPr anchor="b">
            <a:normAutofit/>
          </a:bodyPr>
          <a:lstStyle>
            <a:lvl1pPr>
              <a:defRPr sz="2400"/>
            </a:lvl1pPr>
          </a:lstStyle>
          <a:p>
            <a:r>
              <a:rPr lang="en-US"/>
              <a:t>Click to edit Master title style</a:t>
            </a:r>
            <a:endParaRPr lang="en-US" dirty="0"/>
          </a:p>
        </p:txBody>
      </p:sp>
      <p:sp>
        <p:nvSpPr>
          <p:cNvPr id="3" name="Picture Placeholder 2"/>
          <p:cNvSpPr>
            <a:spLocks noGrp="1" noChangeAspect="1"/>
          </p:cNvSpPr>
          <p:nvPr>
            <p:ph type="pic" idx="1"/>
          </p:nvPr>
        </p:nvSpPr>
        <p:spPr>
          <a:xfrm>
            <a:off x="680322" y="609597"/>
            <a:ext cx="9613859" cy="3589575"/>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19" y="5169583"/>
            <a:ext cx="9613862" cy="622971"/>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309"/>
            <a:ext cx="1154151" cy="1090789"/>
          </a:xfrm>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149637741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0" name="Rectangle 9"/>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609597"/>
            <a:ext cx="9613858" cy="3592750"/>
          </a:xfrm>
        </p:spPr>
        <p:txBody>
          <a:bodyPr anchor="ctr"/>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2" y="4711615"/>
            <a:ext cx="9613859" cy="1090789"/>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11615"/>
            <a:ext cx="1154151" cy="1090789"/>
          </a:xfrm>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3923796398"/>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pic>
        <p:nvPicPr>
          <p:cNvPr id="11" name="Picture 10"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3" name="Picture 12"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4" name="Rectangle 13"/>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Rectangle 14"/>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127856" y="609598"/>
            <a:ext cx="8718877" cy="3036061"/>
          </a:xfrm>
        </p:spPr>
        <p:txBody>
          <a:bodyPr anchor="ctr"/>
          <a:lstStyle>
            <a:lvl1pPr>
              <a:defRPr sz="3200"/>
            </a:lvl1pPr>
          </a:lstStyle>
          <a:p>
            <a:r>
              <a:rPr lang="en-US"/>
              <a:t>Click to edit Master title style</a:t>
            </a:r>
            <a:endParaRPr lang="en-US" dirty="0"/>
          </a:p>
        </p:txBody>
      </p:sp>
      <p:sp>
        <p:nvSpPr>
          <p:cNvPr id="12" name="Text Placeholder 3"/>
          <p:cNvSpPr>
            <a:spLocks noGrp="1"/>
          </p:cNvSpPr>
          <p:nvPr>
            <p:ph type="body" sz="half" idx="13"/>
          </p:nvPr>
        </p:nvSpPr>
        <p:spPr>
          <a:xfrm>
            <a:off x="1402288" y="3653379"/>
            <a:ext cx="815657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4" name="Text Placeholder 3"/>
          <p:cNvSpPr>
            <a:spLocks noGrp="1"/>
          </p:cNvSpPr>
          <p:nvPr>
            <p:ph type="body" sz="half" idx="2"/>
          </p:nvPr>
        </p:nvSpPr>
        <p:spPr>
          <a:xfrm>
            <a:off x="680322" y="4711615"/>
            <a:ext cx="9613859" cy="1090789"/>
          </a:xfrm>
        </p:spPr>
        <p:txBody>
          <a:bodyPr anchor="ct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9DA9683-20F1-4FE1-92E2-4172766BB0A1}" type="slidenum">
              <a:rPr lang="en-US" smtClean="0"/>
              <a:t>‹#›</a:t>
            </a:fld>
            <a:endParaRPr lang="en-US"/>
          </a:p>
        </p:txBody>
      </p:sp>
      <p:sp>
        <p:nvSpPr>
          <p:cNvPr id="16" name="TextBox 15"/>
          <p:cNvSpPr txBox="1"/>
          <p:nvPr/>
        </p:nvSpPr>
        <p:spPr>
          <a:xfrm>
            <a:off x="583572" y="748116"/>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7200" dirty="0">
                <a:solidFill>
                  <a:schemeClr val="tx1"/>
                </a:solidFill>
                <a:effectLst/>
              </a:rPr>
              <a:t>“</a:t>
            </a:r>
          </a:p>
        </p:txBody>
      </p:sp>
      <p:sp>
        <p:nvSpPr>
          <p:cNvPr id="17" name="TextBox 16"/>
          <p:cNvSpPr txBox="1"/>
          <p:nvPr/>
        </p:nvSpPr>
        <p:spPr>
          <a:xfrm>
            <a:off x="9662809" y="303352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7200" dirty="0">
                <a:solidFill>
                  <a:schemeClr val="tx1"/>
                </a:solidFill>
                <a:effectLst/>
              </a:rPr>
              <a:t>”</a:t>
            </a:r>
          </a:p>
        </p:txBody>
      </p:sp>
    </p:spTree>
    <p:extLst>
      <p:ext uri="{BB962C8B-B14F-4D97-AF65-F5344CB8AC3E}">
        <p14:creationId xmlns:p14="http://schemas.microsoft.com/office/powerpoint/2010/main" val="1231692727"/>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pic>
        <p:nvPicPr>
          <p:cNvPr id="9" name="Picture 8"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5928628"/>
            <a:ext cx="10437812" cy="321164"/>
          </a:xfrm>
          <a:prstGeom prst="rect">
            <a:avLst/>
          </a:prstGeom>
        </p:spPr>
      </p:pic>
      <p:pic>
        <p:nvPicPr>
          <p:cNvPr id="10" name="Picture 9"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5929622"/>
            <a:ext cx="1602997" cy="144270"/>
          </a:xfrm>
          <a:prstGeom prst="rect">
            <a:avLst/>
          </a:prstGeom>
        </p:spPr>
      </p:pic>
      <p:sp>
        <p:nvSpPr>
          <p:cNvPr id="11" name="Rectangle 10"/>
          <p:cNvSpPr/>
          <p:nvPr/>
        </p:nvSpPr>
        <p:spPr bwMode="ltGray">
          <a:xfrm>
            <a:off x="0" y="4567988"/>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p:cNvSpPr/>
          <p:nvPr/>
        </p:nvSpPr>
        <p:spPr>
          <a:xfrm>
            <a:off x="10585827" y="4567988"/>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4711615"/>
            <a:ext cx="9613862" cy="588535"/>
          </a:xfrm>
        </p:spPr>
        <p:txBody>
          <a:bodyPr anchor="b"/>
          <a:lstStyle>
            <a:lvl1pPr>
              <a:defRPr sz="3200"/>
            </a:lvl1pPr>
          </a:lstStyle>
          <a:p>
            <a:r>
              <a:rPr lang="en-US"/>
              <a:t>Click to edit Master title style</a:t>
            </a:r>
            <a:endParaRPr lang="en-US" dirty="0"/>
          </a:p>
        </p:txBody>
      </p:sp>
      <p:sp>
        <p:nvSpPr>
          <p:cNvPr id="4" name="Text Placeholder 3"/>
          <p:cNvSpPr>
            <a:spLocks noGrp="1"/>
          </p:cNvSpPr>
          <p:nvPr>
            <p:ph type="body" sz="half" idx="2"/>
          </p:nvPr>
        </p:nvSpPr>
        <p:spPr>
          <a:xfrm>
            <a:off x="680320" y="5300149"/>
            <a:ext cx="9613862" cy="502255"/>
          </a:xfrm>
        </p:spPr>
        <p:txBody>
          <a:bodyPr anchor="t"/>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10729455" y="4709925"/>
            <a:ext cx="1154151" cy="1090789"/>
          </a:xfrm>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20999120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pic>
        <p:nvPicPr>
          <p:cNvPr id="13" name="Picture 12"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4" name="Picture 13"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6" name="Rectangle 15"/>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Rectangle 16"/>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Title 1"/>
          <p:cNvSpPr>
            <a:spLocks noGrp="1"/>
          </p:cNvSpPr>
          <p:nvPr>
            <p:ph type="title"/>
          </p:nvPr>
        </p:nvSpPr>
        <p:spPr>
          <a:xfrm>
            <a:off x="669222" y="753228"/>
            <a:ext cx="9624960" cy="1080938"/>
          </a:xfrm>
        </p:spPr>
        <p:txBody>
          <a:bodyPr/>
          <a:lstStyle/>
          <a:p>
            <a:r>
              <a:rPr lang="en-US"/>
              <a:t>Click to edit Master title style</a:t>
            </a:r>
            <a:endParaRPr lang="en-US" dirty="0"/>
          </a:p>
        </p:txBody>
      </p:sp>
      <p:sp>
        <p:nvSpPr>
          <p:cNvPr id="7" name="Text Placeholder 2"/>
          <p:cNvSpPr>
            <a:spLocks noGrp="1"/>
          </p:cNvSpPr>
          <p:nvPr>
            <p:ph type="body" idx="1"/>
          </p:nvPr>
        </p:nvSpPr>
        <p:spPr>
          <a:xfrm>
            <a:off x="660946" y="2336873"/>
            <a:ext cx="3070034"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8" name="Text Placeholder 3"/>
          <p:cNvSpPr>
            <a:spLocks noGrp="1"/>
          </p:cNvSpPr>
          <p:nvPr>
            <p:ph type="body" sz="half" idx="15"/>
          </p:nvPr>
        </p:nvSpPr>
        <p:spPr>
          <a:xfrm>
            <a:off x="680322" y="3022673"/>
            <a:ext cx="3049702"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9" name="Text Placeholder 4"/>
          <p:cNvSpPr>
            <a:spLocks noGrp="1"/>
          </p:cNvSpPr>
          <p:nvPr>
            <p:ph type="body" sz="quarter" idx="3"/>
          </p:nvPr>
        </p:nvSpPr>
        <p:spPr>
          <a:xfrm>
            <a:off x="3956025" y="233687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0" name="Text Placeholder 3"/>
          <p:cNvSpPr>
            <a:spLocks noGrp="1"/>
          </p:cNvSpPr>
          <p:nvPr>
            <p:ph type="body" sz="half" idx="16"/>
          </p:nvPr>
        </p:nvSpPr>
        <p:spPr>
          <a:xfrm>
            <a:off x="3945470" y="3022673"/>
            <a:ext cx="3063240"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1" name="Text Placeholder 4"/>
          <p:cNvSpPr>
            <a:spLocks noGrp="1"/>
          </p:cNvSpPr>
          <p:nvPr>
            <p:ph type="body" sz="quarter" idx="13"/>
          </p:nvPr>
        </p:nvSpPr>
        <p:spPr>
          <a:xfrm>
            <a:off x="7224156" y="2336873"/>
            <a:ext cx="307002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2" name="Text Placeholder 3"/>
          <p:cNvSpPr>
            <a:spLocks noGrp="1"/>
          </p:cNvSpPr>
          <p:nvPr>
            <p:ph type="body" sz="half" idx="17"/>
          </p:nvPr>
        </p:nvSpPr>
        <p:spPr>
          <a:xfrm>
            <a:off x="7224156" y="3022673"/>
            <a:ext cx="3070025" cy="291351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965C17-1BE9-44F2-BC3E-5F64FE262FEE}" type="datetimeFigureOut">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172816408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Title 1"/>
          <p:cNvSpPr>
            <a:spLocks noGrp="1"/>
          </p:cNvSpPr>
          <p:nvPr>
            <p:ph type="title"/>
          </p:nvPr>
        </p:nvSpPr>
        <p:spPr>
          <a:xfrm>
            <a:off x="680322" y="753228"/>
            <a:ext cx="9613860" cy="1080938"/>
          </a:xfrm>
        </p:spPr>
        <p:txBody>
          <a:bodyPr/>
          <a:lstStyle/>
          <a:p>
            <a:r>
              <a:rPr lang="en-US"/>
              <a:t>Click to edit Master title style</a:t>
            </a:r>
            <a:endParaRPr lang="en-US" dirty="0"/>
          </a:p>
        </p:txBody>
      </p:sp>
      <p:sp>
        <p:nvSpPr>
          <p:cNvPr id="19" name="Text Placeholder 2"/>
          <p:cNvSpPr>
            <a:spLocks noGrp="1"/>
          </p:cNvSpPr>
          <p:nvPr>
            <p:ph type="body" idx="1"/>
          </p:nvPr>
        </p:nvSpPr>
        <p:spPr>
          <a:xfrm>
            <a:off x="680318" y="4297503"/>
            <a:ext cx="30497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Picture Placeholder 2"/>
          <p:cNvSpPr>
            <a:spLocks noGrp="1" noChangeAspect="1"/>
          </p:cNvSpPr>
          <p:nvPr>
            <p:ph type="pic" idx="15"/>
          </p:nvPr>
        </p:nvSpPr>
        <p:spPr>
          <a:xfrm>
            <a:off x="680318" y="2336873"/>
            <a:ext cx="30497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1" name="Text Placeholder 3"/>
          <p:cNvSpPr>
            <a:spLocks noGrp="1"/>
          </p:cNvSpPr>
          <p:nvPr>
            <p:ph type="body" sz="half" idx="18"/>
          </p:nvPr>
        </p:nvSpPr>
        <p:spPr>
          <a:xfrm>
            <a:off x="680318" y="4873765"/>
            <a:ext cx="3049705"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2" name="Text Placeholder 4"/>
          <p:cNvSpPr>
            <a:spLocks noGrp="1"/>
          </p:cNvSpPr>
          <p:nvPr>
            <p:ph type="body" sz="quarter" idx="3"/>
          </p:nvPr>
        </p:nvSpPr>
        <p:spPr>
          <a:xfrm>
            <a:off x="3945471" y="4297503"/>
            <a:ext cx="3063240"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3" name="Picture Placeholder 2"/>
          <p:cNvSpPr>
            <a:spLocks noGrp="1" noChangeAspect="1"/>
          </p:cNvSpPr>
          <p:nvPr>
            <p:ph type="pic" idx="21"/>
          </p:nvPr>
        </p:nvSpPr>
        <p:spPr>
          <a:xfrm>
            <a:off x="3945470" y="2336873"/>
            <a:ext cx="3063240"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19"/>
          </p:nvPr>
        </p:nvSpPr>
        <p:spPr>
          <a:xfrm>
            <a:off x="3944117" y="4873764"/>
            <a:ext cx="3067297"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5" name="Text Placeholder 4"/>
          <p:cNvSpPr>
            <a:spLocks noGrp="1"/>
          </p:cNvSpPr>
          <p:nvPr>
            <p:ph type="body" sz="quarter" idx="13"/>
          </p:nvPr>
        </p:nvSpPr>
        <p:spPr>
          <a:xfrm>
            <a:off x="7230678" y="4297503"/>
            <a:ext cx="3063505" cy="576262"/>
          </a:xfrm>
        </p:spPr>
        <p:txBody>
          <a:bodyPr anchor="b">
            <a:noAutofit/>
          </a:bodyPr>
          <a:lstStyle>
            <a:lvl1pPr marL="0" indent="0">
              <a:buNone/>
              <a:defRPr sz="2400" b="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6" name="Picture Placeholder 2"/>
          <p:cNvSpPr>
            <a:spLocks noGrp="1" noChangeAspect="1"/>
          </p:cNvSpPr>
          <p:nvPr>
            <p:ph type="pic" idx="22"/>
          </p:nvPr>
        </p:nvSpPr>
        <p:spPr>
          <a:xfrm>
            <a:off x="7230677" y="2336873"/>
            <a:ext cx="3063505" cy="1524000"/>
          </a:xfrm>
          <a:prstGeom prst="roundRect">
            <a:avLst>
              <a:gd name="adj" fmla="val 0"/>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7" name="Text Placeholder 3"/>
          <p:cNvSpPr>
            <a:spLocks noGrp="1"/>
          </p:cNvSpPr>
          <p:nvPr>
            <p:ph type="body" sz="half" idx="20"/>
          </p:nvPr>
        </p:nvSpPr>
        <p:spPr>
          <a:xfrm>
            <a:off x="7230553" y="4873762"/>
            <a:ext cx="3067563" cy="106242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3" name="Date Placeholder 2"/>
          <p:cNvSpPr>
            <a:spLocks noGrp="1"/>
          </p:cNvSpPr>
          <p:nvPr>
            <p:ph type="dt" sz="half" idx="10"/>
          </p:nvPr>
        </p:nvSpPr>
        <p:spPr/>
        <p:txBody>
          <a:bodyPr/>
          <a:lstStyle/>
          <a:p>
            <a:fld id="{56965C17-1BE9-44F2-BC3E-5F64FE262FEE}" type="datetimeFigureOut">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384849797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9" name="Rectangle 8"/>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lvl1pPr algn="r">
              <a:defRPr/>
            </a:lvl1p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65C17-1BE9-44F2-BC3E-5F64FE262FE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30008772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7" name="Rectangle 6"/>
          <p:cNvSpPr/>
          <p:nvPr/>
        </p:nvSpPr>
        <p:spPr bwMode="ltGray">
          <a:xfrm rot="5400000">
            <a:off x="8116207" y="1869395"/>
            <a:ext cx="5106988"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rot="5400000">
            <a:off x="9868202" y="5372403"/>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10129231" y="609597"/>
            <a:ext cx="1073802" cy="435376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80322" y="609597"/>
            <a:ext cx="8870004" cy="5326589"/>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6807126" y="5936187"/>
            <a:ext cx="2743200" cy="365125"/>
          </a:xfrm>
        </p:spPr>
        <p:txBody>
          <a:bodyPr/>
          <a:lstStyle/>
          <a:p>
            <a:fld id="{56965C17-1BE9-44F2-BC3E-5F64FE262FEE}" type="datetimeFigureOut">
              <a:rPr lang="en-US" smtClean="0"/>
              <a:t>11/18/21</a:t>
            </a:fld>
            <a:endParaRPr lang="en-US"/>
          </a:p>
        </p:txBody>
      </p:sp>
      <p:sp>
        <p:nvSpPr>
          <p:cNvPr id="5" name="Footer Placeholder 4"/>
          <p:cNvSpPr>
            <a:spLocks noGrp="1"/>
          </p:cNvSpPr>
          <p:nvPr>
            <p:ph type="ftr" sz="quarter" idx="11"/>
          </p:nvPr>
        </p:nvSpPr>
        <p:spPr>
          <a:xfrm>
            <a:off x="680321" y="5936188"/>
            <a:ext cx="6126805" cy="365125"/>
          </a:xfrm>
        </p:spPr>
        <p:txBody>
          <a:bodyPr/>
          <a:lstStyle/>
          <a:p>
            <a:endParaRPr lang="en-US"/>
          </a:p>
        </p:txBody>
      </p:sp>
      <p:sp>
        <p:nvSpPr>
          <p:cNvPr id="6" name="Slide Number Placeholder 5"/>
          <p:cNvSpPr>
            <a:spLocks noGrp="1"/>
          </p:cNvSpPr>
          <p:nvPr>
            <p:ph type="sldNum" sz="quarter" idx="12"/>
          </p:nvPr>
        </p:nvSpPr>
        <p:spPr>
          <a:xfrm>
            <a:off x="10097550" y="5398633"/>
            <a:ext cx="1154151" cy="1090789"/>
          </a:xfrm>
        </p:spPr>
        <p:txBody>
          <a:bodyPr anchor="t"/>
          <a:lstStyle>
            <a:lvl1pPr algn="ctr">
              <a:defRPr/>
            </a:lvl1pPr>
          </a:lstStyle>
          <a:p>
            <a:fld id="{49DA9683-20F1-4FE1-92E2-4172766BB0A1}" type="slidenum">
              <a:rPr lang="en-US" smtClean="0"/>
              <a:t>‹#›</a:t>
            </a:fld>
            <a:endParaRPr lang="en-US"/>
          </a:p>
        </p:txBody>
      </p:sp>
    </p:spTree>
    <p:extLst>
      <p:ext uri="{BB962C8B-B14F-4D97-AF65-F5344CB8AC3E}">
        <p14:creationId xmlns:p14="http://schemas.microsoft.com/office/powerpoint/2010/main" val="11881075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pic>
        <p:nvPicPr>
          <p:cNvPr id="15" name="Picture 14"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6" name="Picture 15"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7" name="Rectangle 16"/>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Rectangle 17"/>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6965C17-1BE9-44F2-BC3E-5F64FE262FE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408663933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pic>
        <p:nvPicPr>
          <p:cNvPr id="7" name="Picture 6"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4086907"/>
            <a:ext cx="10437812" cy="321164"/>
          </a:xfrm>
          <a:prstGeom prst="rect">
            <a:avLst/>
          </a:prstGeom>
        </p:spPr>
      </p:pic>
      <p:pic>
        <p:nvPicPr>
          <p:cNvPr id="8" name="Picture 7"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4" y="4087901"/>
            <a:ext cx="1602997" cy="144270"/>
          </a:xfrm>
          <a:prstGeom prst="rect">
            <a:avLst/>
          </a:prstGeom>
        </p:spPr>
      </p:pic>
      <p:sp>
        <p:nvSpPr>
          <p:cNvPr id="9" name="Rectangle 8"/>
          <p:cNvSpPr/>
          <p:nvPr/>
        </p:nvSpPr>
        <p:spPr bwMode="ltGray">
          <a:xfrm>
            <a:off x="-2" y="2726267"/>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p:cNvSpPr/>
          <p:nvPr/>
        </p:nvSpPr>
        <p:spPr>
          <a:xfrm>
            <a:off x="10585825" y="2726267"/>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2" y="2869895"/>
            <a:ext cx="9613860" cy="1090788"/>
          </a:xfrm>
        </p:spPr>
        <p:txBody>
          <a:bodyPr anchor="ctr">
            <a:normAutofit/>
          </a:bodyPr>
          <a:lstStyle>
            <a:lvl1pPr algn="r">
              <a:defRPr sz="3600"/>
            </a:lvl1pPr>
          </a:lstStyle>
          <a:p>
            <a:r>
              <a:rPr lang="en-US"/>
              <a:t>Click to edit Master title style</a:t>
            </a:r>
            <a:endParaRPr lang="en-US" dirty="0"/>
          </a:p>
        </p:txBody>
      </p:sp>
      <p:sp>
        <p:nvSpPr>
          <p:cNvPr id="3" name="Text Placeholder 2"/>
          <p:cNvSpPr>
            <a:spLocks noGrp="1"/>
          </p:cNvSpPr>
          <p:nvPr>
            <p:ph type="body" idx="1"/>
          </p:nvPr>
        </p:nvSpPr>
        <p:spPr>
          <a:xfrm>
            <a:off x="680322" y="4232171"/>
            <a:ext cx="9613860" cy="1704017"/>
          </a:xfrm>
        </p:spPr>
        <p:txBody>
          <a:bodyPr>
            <a:normAutofit/>
          </a:bodyPr>
          <a:lstStyle>
            <a:lvl1pPr marL="0" indent="0" algn="r">
              <a:buNone/>
              <a:defRPr sz="20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6965C17-1BE9-44F2-BC3E-5F64FE262FEE}" type="datetimeFigureOut">
              <a:rPr lang="en-US" smtClean="0"/>
              <a:t>11/18/21</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10729455" y="2869895"/>
            <a:ext cx="1154151" cy="1090789"/>
          </a:xfrm>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65375015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80320" y="2336873"/>
            <a:ext cx="46983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594123" y="2336873"/>
            <a:ext cx="4700058" cy="359931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8655981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0" name="Picture 9"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11" name="Picture 10"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2" name="Rectangle 11"/>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Rectangle 12"/>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19" y="753229"/>
            <a:ext cx="9613863" cy="1080937"/>
          </a:xfrm>
        </p:spPr>
        <p:txBody>
          <a:bodyPr/>
          <a:lstStyle/>
          <a:p>
            <a:r>
              <a:rPr lang="en-US"/>
              <a:t>Click to edit Master title style</a:t>
            </a:r>
            <a:endParaRPr lang="en-US" dirty="0"/>
          </a:p>
        </p:txBody>
      </p:sp>
      <p:sp>
        <p:nvSpPr>
          <p:cNvPr id="3" name="Text Placeholder 2"/>
          <p:cNvSpPr>
            <a:spLocks noGrp="1"/>
          </p:cNvSpPr>
          <p:nvPr>
            <p:ph type="body" idx="1"/>
          </p:nvPr>
        </p:nvSpPr>
        <p:spPr>
          <a:xfrm>
            <a:off x="906350" y="2336873"/>
            <a:ext cx="4472327" cy="693135"/>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80322" y="3030008"/>
            <a:ext cx="4698355"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820154" y="2336873"/>
            <a:ext cx="4474028" cy="69207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5594123" y="3030008"/>
            <a:ext cx="4700059" cy="29061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6965C17-1BE9-44F2-BC3E-5F64FE262FEE}" type="datetimeFigureOut">
              <a:rPr lang="en-US" smtClean="0"/>
              <a:t>11/18/21</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9210879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pic>
        <p:nvPicPr>
          <p:cNvPr id="6" name="Picture 5"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7" name="Picture 6"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8" name="Rectangle 7"/>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56965C17-1BE9-44F2-BC3E-5F64FE262FEE}" type="datetimeFigureOut">
              <a:rPr lang="en-US" smtClean="0"/>
              <a:t>11/18/21</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364276580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pic>
        <p:nvPicPr>
          <p:cNvPr id="5" name="Picture 4" descr="HD-ShadowShort.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6" name="Rectangle 5"/>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Date Placeholder 1"/>
          <p:cNvSpPr>
            <a:spLocks noGrp="1"/>
          </p:cNvSpPr>
          <p:nvPr>
            <p:ph type="dt" sz="half" idx="10"/>
          </p:nvPr>
        </p:nvSpPr>
        <p:spPr/>
        <p:txBody>
          <a:bodyPr/>
          <a:lstStyle/>
          <a:p>
            <a:fld id="{56965C17-1BE9-44F2-BC3E-5F64FE262FEE}" type="datetimeFigureOut">
              <a:rPr lang="en-US" smtClean="0"/>
              <a:t>11/18/21</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128274115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1" y="753227"/>
            <a:ext cx="9613859" cy="1080940"/>
          </a:xfrm>
        </p:spPr>
        <p:txBody>
          <a:bodyPr anchor="ct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a:xfrm>
            <a:off x="4685846" y="2336873"/>
            <a:ext cx="5608336" cy="359931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80322" y="2336872"/>
            <a:ext cx="3790078" cy="3599317"/>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247041421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pic>
        <p:nvPicPr>
          <p:cNvPr id="8" name="Picture 7" descr="HD-ShadowLong.png"/>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 y="1970240"/>
            <a:ext cx="10437812" cy="321164"/>
          </a:xfrm>
          <a:prstGeom prst="rect">
            <a:avLst/>
          </a:prstGeom>
        </p:spPr>
      </p:pic>
      <p:pic>
        <p:nvPicPr>
          <p:cNvPr id="9" name="Picture 8" descr="HD-ShadowShort.png"/>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0585826" y="1971234"/>
            <a:ext cx="1602997" cy="144270"/>
          </a:xfrm>
          <a:prstGeom prst="rect">
            <a:avLst/>
          </a:prstGeom>
        </p:spPr>
      </p:pic>
      <p:sp>
        <p:nvSpPr>
          <p:cNvPr id="10" name="Rectangle 9"/>
          <p:cNvSpPr/>
          <p:nvPr/>
        </p:nvSpPr>
        <p:spPr bwMode="ltGray">
          <a:xfrm>
            <a:off x="0" y="609600"/>
            <a:ext cx="10437812" cy="1368198"/>
          </a:xfrm>
          <a:prstGeom prst="rect">
            <a:avLst/>
          </a:prstGeom>
          <a:solidFill>
            <a:schemeClr val="bg1">
              <a:lumMod val="85000"/>
              <a:lumOff val="1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Rectangle 10"/>
          <p:cNvSpPr/>
          <p:nvPr/>
        </p:nvSpPr>
        <p:spPr>
          <a:xfrm>
            <a:off x="10585827" y="609600"/>
            <a:ext cx="1602997" cy="136819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680323" y="753228"/>
            <a:ext cx="9613857" cy="1080938"/>
          </a:xfrm>
        </p:spPr>
        <p:txBody>
          <a:bodyPr anchor="ctr">
            <a:normAutofit/>
          </a:bodyPr>
          <a:lstStyle>
            <a:lvl1pPr>
              <a:defRPr sz="3600"/>
            </a:lvl1pPr>
          </a:lstStyle>
          <a:p>
            <a:r>
              <a:rPr lang="en-US"/>
              <a:t>Click to edit Master title style</a:t>
            </a:r>
            <a:endParaRPr lang="en-US" dirty="0"/>
          </a:p>
        </p:txBody>
      </p:sp>
      <p:sp>
        <p:nvSpPr>
          <p:cNvPr id="3" name="Picture Placeholder 2"/>
          <p:cNvSpPr>
            <a:spLocks noGrp="1" noChangeAspect="1"/>
          </p:cNvSpPr>
          <p:nvPr>
            <p:ph type="pic" idx="1"/>
          </p:nvPr>
        </p:nvSpPr>
        <p:spPr>
          <a:xfrm>
            <a:off x="4868333" y="2336874"/>
            <a:ext cx="5425849" cy="3599312"/>
          </a:xfrm>
          <a:noFill/>
          <a:ln>
            <a:noFill/>
          </a:ln>
          <a:effectLst>
            <a:outerShdw blurRad="76200" dist="63500" dir="5040000" algn="tl" rotWithShape="0">
              <a:srgbClr val="000000">
                <a:alpha val="41000"/>
              </a:srgb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80323" y="2336873"/>
            <a:ext cx="3876256" cy="3599315"/>
          </a:xfrm>
        </p:spPr>
        <p:txBody>
          <a:bodyPr anchor="ct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56965C17-1BE9-44F2-BC3E-5F64FE262FEE}" type="datetimeFigureOut">
              <a:rPr lang="en-US" smtClean="0"/>
              <a:t>11/18/21</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A9683-20F1-4FE1-92E2-4172766BB0A1}" type="slidenum">
              <a:rPr lang="en-US" smtClean="0"/>
              <a:t>‹#›</a:t>
            </a:fld>
            <a:endParaRPr lang="en-US"/>
          </a:p>
        </p:txBody>
      </p:sp>
    </p:spTree>
    <p:extLst>
      <p:ext uri="{BB962C8B-B14F-4D97-AF65-F5344CB8AC3E}">
        <p14:creationId xmlns:p14="http://schemas.microsoft.com/office/powerpoint/2010/main" val="321981817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6" descr="hashOverlay-FullResolve.png"/>
          <p:cNvPicPr>
            <a:picLocks noChangeAspect="1"/>
          </p:cNvPicPr>
          <p:nvPr/>
        </p:nvPicPr>
        <p:blipFill>
          <a:blip r:embed="rId19">
            <a:alphaModFix amt="10000"/>
            <a:extLst>
              <a:ext uri="{28A0092B-C50C-407E-A947-70E740481C1C}">
                <a14:useLocalDpi xmlns:a14="http://schemas.microsoft.com/office/drawing/2010/main" val="0"/>
              </a:ext>
            </a:extLst>
          </a:blip>
          <a:stretch>
            <a:fillRect/>
          </a:stretch>
        </p:blipFill>
        <p:spPr>
          <a:xfrm>
            <a:off x="0" y="0"/>
            <a:ext cx="12192000" cy="6858000"/>
          </a:xfrm>
          <a:prstGeom prst="rect">
            <a:avLst/>
          </a:prstGeom>
        </p:spPr>
      </p:pic>
      <p:sp>
        <p:nvSpPr>
          <p:cNvPr id="2" name="Title Placeholder 1"/>
          <p:cNvSpPr>
            <a:spLocks noGrp="1"/>
          </p:cNvSpPr>
          <p:nvPr>
            <p:ph type="title"/>
          </p:nvPr>
        </p:nvSpPr>
        <p:spPr>
          <a:xfrm>
            <a:off x="680321" y="753228"/>
            <a:ext cx="9613861" cy="1080938"/>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80321" y="2336873"/>
            <a:ext cx="9613861" cy="3599316"/>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550981" y="5936187"/>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56965C17-1BE9-44F2-BC3E-5F64FE262FEE}" type="datetimeFigureOut">
              <a:rPr lang="en-US" smtClean="0"/>
              <a:t>11/18/21</a:t>
            </a:fld>
            <a:endParaRPr lang="en-US"/>
          </a:p>
        </p:txBody>
      </p:sp>
      <p:sp>
        <p:nvSpPr>
          <p:cNvPr id="5" name="Footer Placeholder 4"/>
          <p:cNvSpPr>
            <a:spLocks noGrp="1"/>
          </p:cNvSpPr>
          <p:nvPr>
            <p:ph type="ftr" sz="quarter" idx="3"/>
          </p:nvPr>
        </p:nvSpPr>
        <p:spPr>
          <a:xfrm>
            <a:off x="680321" y="5936188"/>
            <a:ext cx="6870660" cy="365125"/>
          </a:xfrm>
          <a:prstGeom prst="rect">
            <a:avLst/>
          </a:prstGeom>
        </p:spPr>
        <p:txBody>
          <a:bodyPr vert="horz" lIns="91440" tIns="45720" rIns="91440" bIns="45720" rtlCol="0" anchor="ctr"/>
          <a:lstStyle>
            <a:lvl1pPr algn="l">
              <a:defRPr sz="105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729455" y="753227"/>
            <a:ext cx="1154151" cy="1090789"/>
          </a:xfrm>
          <a:prstGeom prst="rect">
            <a:avLst/>
          </a:prstGeom>
        </p:spPr>
        <p:txBody>
          <a:bodyPr vert="horz" lIns="91440" tIns="45720" rIns="91440" bIns="45720" rtlCol="0" anchor="ctr"/>
          <a:lstStyle>
            <a:lvl1pPr algn="l">
              <a:defRPr sz="3600">
                <a:solidFill>
                  <a:schemeClr val="tx1">
                    <a:tint val="75000"/>
                  </a:schemeClr>
                </a:solidFill>
              </a:defRPr>
            </a:lvl1pPr>
          </a:lstStyle>
          <a:p>
            <a:fld id="{49DA9683-20F1-4FE1-92E2-4172766BB0A1}" type="slidenum">
              <a:rPr lang="en-US" smtClean="0"/>
              <a:t>‹#›</a:t>
            </a:fld>
            <a:endParaRPr lang="en-US"/>
          </a:p>
        </p:txBody>
      </p:sp>
    </p:spTree>
    <p:extLst>
      <p:ext uri="{BB962C8B-B14F-4D97-AF65-F5344CB8AC3E}">
        <p14:creationId xmlns:p14="http://schemas.microsoft.com/office/powerpoint/2010/main" val="417138863"/>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Lst>
  <p:txStyles>
    <p:titleStyle>
      <a:lvl1pPr algn="l" defTabSz="914400" rtl="0" eaLnBrk="1" latinLnBrk="0" hangingPunct="1">
        <a:lnSpc>
          <a:spcPct val="90000"/>
        </a:lnSpc>
        <a:spcBef>
          <a:spcPct val="0"/>
        </a:spcBef>
        <a:buNone/>
        <a:defRPr sz="36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a:xfrm>
            <a:off x="1238249" y="2254827"/>
            <a:ext cx="9144001" cy="2236094"/>
          </a:xfrm>
        </p:spPr>
        <p:txBody>
          <a:bodyPr/>
          <a:lstStyle/>
          <a:p>
            <a:r>
              <a:rPr lang="en-US" dirty="0"/>
              <a:t>Serving Students with Disabilities</a:t>
            </a:r>
          </a:p>
        </p:txBody>
      </p:sp>
      <p:sp>
        <p:nvSpPr>
          <p:cNvPr id="5" name="Text Placeholder 4"/>
          <p:cNvSpPr>
            <a:spLocks noGrp="1"/>
          </p:cNvSpPr>
          <p:nvPr>
            <p:ph type="body" idx="1"/>
          </p:nvPr>
        </p:nvSpPr>
        <p:spPr>
          <a:xfrm>
            <a:off x="1523999" y="3822970"/>
            <a:ext cx="9144000" cy="1184766"/>
          </a:xfrm>
        </p:spPr>
        <p:txBody>
          <a:bodyPr>
            <a:normAutofit/>
          </a:bodyPr>
          <a:lstStyle/>
          <a:p>
            <a:r>
              <a:rPr lang="en-US" dirty="0"/>
              <a:t>and other federal programs</a:t>
            </a:r>
          </a:p>
        </p:txBody>
      </p:sp>
    </p:spTree>
    <p:extLst>
      <p:ext uri="{BB962C8B-B14F-4D97-AF65-F5344CB8AC3E}">
        <p14:creationId xmlns:p14="http://schemas.microsoft.com/office/powerpoint/2010/main" val="194420941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7E08DB78-7268-42A6-8D44-6FEC61BAF4DA}"/>
              </a:ext>
            </a:extLst>
          </p:cNvPr>
          <p:cNvSpPr>
            <a:spLocks noGrp="1"/>
          </p:cNvSpPr>
          <p:nvPr>
            <p:ph type="ctrTitle"/>
          </p:nvPr>
        </p:nvSpPr>
        <p:spPr/>
        <p:txBody>
          <a:bodyPr/>
          <a:lstStyle/>
          <a:p>
            <a:r>
              <a:rPr lang="en-US" dirty="0"/>
              <a:t>QUESTIONS</a:t>
            </a:r>
          </a:p>
        </p:txBody>
      </p:sp>
    </p:spTree>
    <p:extLst>
      <p:ext uri="{BB962C8B-B14F-4D97-AF65-F5344CB8AC3E}">
        <p14:creationId xmlns:p14="http://schemas.microsoft.com/office/powerpoint/2010/main" val="2892159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Serving Students with Special Needs</a:t>
            </a:r>
          </a:p>
        </p:txBody>
      </p:sp>
      <p:sp>
        <p:nvSpPr>
          <p:cNvPr id="3" name="Content Placeholder 2"/>
          <p:cNvSpPr>
            <a:spLocks noGrp="1"/>
          </p:cNvSpPr>
          <p:nvPr>
            <p:ph idx="1"/>
          </p:nvPr>
        </p:nvSpPr>
        <p:spPr/>
        <p:txBody>
          <a:bodyPr>
            <a:normAutofit fontScale="92500" lnSpcReduction="10000"/>
          </a:bodyPr>
          <a:lstStyle/>
          <a:p>
            <a:r>
              <a:rPr lang="en-US" dirty="0"/>
              <a:t>A clear indication that the charter school understands the requirements of IDEA and Section 504.</a:t>
            </a:r>
          </a:p>
          <a:p>
            <a:pPr lvl="1"/>
            <a:r>
              <a:rPr lang="en-US" dirty="0"/>
              <a:t>References being made to “governing bodies” polices: </a:t>
            </a:r>
          </a:p>
          <a:p>
            <a:pPr lvl="2"/>
            <a:r>
              <a:rPr lang="en-US" dirty="0"/>
              <a:t>IDEA (PL 108-446) </a:t>
            </a:r>
            <a:r>
              <a:rPr lang="en-US" dirty="0">
                <a:sym typeface="Wingdings" panose="05000000000000000000" pitchFamily="2" charset="2"/>
              </a:rPr>
              <a:t> Federal Law so schools cannot deviate from this</a:t>
            </a:r>
            <a:endParaRPr lang="en-US" dirty="0"/>
          </a:p>
          <a:p>
            <a:pPr lvl="2"/>
            <a:r>
              <a:rPr lang="en-US" dirty="0"/>
              <a:t>SC Regulations:  43-243 and 43-243.1 </a:t>
            </a:r>
            <a:r>
              <a:rPr lang="en-US" dirty="0">
                <a:sym typeface="Wingdings" panose="05000000000000000000" pitchFamily="2" charset="2"/>
              </a:rPr>
              <a:t> Very, very little to deviate from</a:t>
            </a:r>
            <a:endParaRPr lang="en-US" dirty="0"/>
          </a:p>
          <a:p>
            <a:pPr lvl="2"/>
            <a:r>
              <a:rPr lang="en-US" dirty="0"/>
              <a:t>District’s Policies and Procedures </a:t>
            </a:r>
            <a:r>
              <a:rPr lang="en-US" dirty="0">
                <a:sym typeface="Wingdings" panose="05000000000000000000" pitchFamily="2" charset="2"/>
              </a:rPr>
              <a:t> cannot deviate from these</a:t>
            </a:r>
          </a:p>
          <a:p>
            <a:pPr lvl="2"/>
            <a:endParaRPr lang="en-US" dirty="0">
              <a:sym typeface="Wingdings" panose="05000000000000000000" pitchFamily="2" charset="2"/>
            </a:endParaRPr>
          </a:p>
          <a:p>
            <a:pPr lvl="1"/>
            <a:r>
              <a:rPr lang="en-US" dirty="0">
                <a:sym typeface="Wingdings" panose="05000000000000000000" pitchFamily="2" charset="2"/>
              </a:rPr>
              <a:t>There’s a balance between stating only that “we’ll follow IDEA and the State’s and District’s policies” with adding more to help us judge if the school really understands the requirements.</a:t>
            </a:r>
          </a:p>
          <a:p>
            <a:pPr lvl="1"/>
            <a:endParaRPr lang="en-US" dirty="0">
              <a:sym typeface="Wingdings" panose="05000000000000000000" pitchFamily="2" charset="2"/>
            </a:endParaRPr>
          </a:p>
          <a:p>
            <a:pPr lvl="1"/>
            <a:r>
              <a:rPr lang="en-US" dirty="0"/>
              <a:t>Things to avoid; copying/pasting the regulations . . . We know the regulations and don’t need to re-read them.</a:t>
            </a:r>
          </a:p>
        </p:txBody>
      </p:sp>
    </p:spTree>
    <p:extLst>
      <p:ext uri="{BB962C8B-B14F-4D97-AF65-F5344CB8AC3E}">
        <p14:creationId xmlns:p14="http://schemas.microsoft.com/office/powerpoint/2010/main" val="19823226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Serving Students with Special Needs</a:t>
            </a:r>
          </a:p>
        </p:txBody>
      </p:sp>
      <p:sp>
        <p:nvSpPr>
          <p:cNvPr id="3" name="Content Placeholder 2"/>
          <p:cNvSpPr>
            <a:spLocks noGrp="1"/>
          </p:cNvSpPr>
          <p:nvPr>
            <p:ph idx="1"/>
          </p:nvPr>
        </p:nvSpPr>
        <p:spPr/>
        <p:txBody>
          <a:bodyPr>
            <a:normAutofit fontScale="92500" lnSpcReduction="20000"/>
          </a:bodyPr>
          <a:lstStyle/>
          <a:p>
            <a:r>
              <a:rPr lang="en-US" dirty="0"/>
              <a:t>Description of the plan to provide services.</a:t>
            </a:r>
          </a:p>
          <a:p>
            <a:pPr lvl="1"/>
            <a:r>
              <a:rPr lang="en-US" dirty="0"/>
              <a:t>Is there an understanding that the school will provide a variety of service and placement options? </a:t>
            </a:r>
          </a:p>
          <a:p>
            <a:pPr lvl="1"/>
            <a:endParaRPr lang="en-US" dirty="0"/>
          </a:p>
          <a:p>
            <a:pPr lvl="1"/>
            <a:r>
              <a:rPr lang="en-US" dirty="0"/>
              <a:t>Things you cannot say:</a:t>
            </a:r>
          </a:p>
          <a:p>
            <a:pPr lvl="2"/>
            <a:r>
              <a:rPr lang="en-US" dirty="0"/>
              <a:t>“we only provide mainstreaming services.”</a:t>
            </a:r>
          </a:p>
          <a:p>
            <a:pPr lvl="2"/>
            <a:r>
              <a:rPr lang="en-US" dirty="0"/>
              <a:t>“we </a:t>
            </a:r>
            <a:r>
              <a:rPr lang="en-US" dirty="0" err="1"/>
              <a:t>donot</a:t>
            </a:r>
            <a:r>
              <a:rPr lang="en-US" dirty="0"/>
              <a:t> do pull out services.”</a:t>
            </a:r>
          </a:p>
          <a:p>
            <a:pPr lvl="2"/>
            <a:r>
              <a:rPr lang="en-US" dirty="0"/>
              <a:t>“we’re an inclusive school.”</a:t>
            </a:r>
          </a:p>
          <a:p>
            <a:pPr lvl="3"/>
            <a:r>
              <a:rPr lang="en-US" dirty="0"/>
              <a:t>BTW – “inclusion” is not a noun . . . It’s a philosophy </a:t>
            </a:r>
          </a:p>
          <a:p>
            <a:pPr marL="1005840" lvl="3" indent="0">
              <a:buNone/>
            </a:pPr>
            <a:endParaRPr lang="en-US" dirty="0"/>
          </a:p>
          <a:p>
            <a:r>
              <a:rPr lang="en-US" dirty="0"/>
              <a:t>Every child who enrolls belongs to the school.</a:t>
            </a:r>
          </a:p>
          <a:p>
            <a:r>
              <a:rPr lang="en-US" dirty="0"/>
              <a:t>We cannot “screen out” or “discourage” students with high needs from enrolling.</a:t>
            </a:r>
          </a:p>
        </p:txBody>
      </p:sp>
    </p:spTree>
    <p:extLst>
      <p:ext uri="{BB962C8B-B14F-4D97-AF65-F5344CB8AC3E}">
        <p14:creationId xmlns:p14="http://schemas.microsoft.com/office/powerpoint/2010/main" val="324041469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Serving Students with Special Needs</a:t>
            </a:r>
          </a:p>
        </p:txBody>
      </p:sp>
      <p:sp>
        <p:nvSpPr>
          <p:cNvPr id="3" name="Content Placeholder 2"/>
          <p:cNvSpPr>
            <a:spLocks noGrp="1"/>
          </p:cNvSpPr>
          <p:nvPr>
            <p:ph idx="1"/>
          </p:nvPr>
        </p:nvSpPr>
        <p:spPr>
          <a:xfrm>
            <a:off x="1528571" y="1485900"/>
            <a:ext cx="9392273" cy="4555136"/>
          </a:xfrm>
        </p:spPr>
        <p:txBody>
          <a:bodyPr>
            <a:normAutofit fontScale="92500"/>
          </a:bodyPr>
          <a:lstStyle/>
          <a:p>
            <a:r>
              <a:rPr lang="en-US" dirty="0"/>
              <a:t>Description of the plan regarding staffing:  What’s the staff plan?</a:t>
            </a:r>
          </a:p>
          <a:p>
            <a:pPr lvl="2"/>
            <a:r>
              <a:rPr lang="en-US" dirty="0"/>
              <a:t>Contract all:</a:t>
            </a:r>
          </a:p>
          <a:p>
            <a:pPr lvl="3"/>
            <a:r>
              <a:rPr lang="en-US" dirty="0"/>
              <a:t>Special education teachers</a:t>
            </a:r>
          </a:p>
          <a:p>
            <a:pPr lvl="3"/>
            <a:r>
              <a:rPr lang="en-US" dirty="0"/>
              <a:t>Related service folks</a:t>
            </a:r>
          </a:p>
          <a:p>
            <a:pPr lvl="2"/>
            <a:r>
              <a:rPr lang="en-US" dirty="0"/>
              <a:t>Contract with related services and hire a special education teacher</a:t>
            </a:r>
          </a:p>
          <a:p>
            <a:pPr lvl="2"/>
            <a:endParaRPr lang="en-US" dirty="0"/>
          </a:p>
          <a:p>
            <a:pPr lvl="2"/>
            <a:r>
              <a:rPr lang="en-US" dirty="0"/>
              <a:t>What’s the projected enrollment, what’s 10% of the projected enrollment and can X amount of special education teachers theoretically manage a caseload size of X? </a:t>
            </a:r>
          </a:p>
          <a:p>
            <a:pPr lvl="2"/>
            <a:endParaRPr lang="en-US" dirty="0"/>
          </a:p>
          <a:p>
            <a:pPr lvl="2"/>
            <a:r>
              <a:rPr lang="en-US" dirty="0"/>
              <a:t>Do you have a budget showing that you will provide special education services ?</a:t>
            </a:r>
          </a:p>
          <a:p>
            <a:pPr lvl="2"/>
            <a:endParaRPr lang="en-US" dirty="0"/>
          </a:p>
          <a:p>
            <a:pPr lvl="2"/>
            <a:r>
              <a:rPr lang="en-US" dirty="0"/>
              <a:t>What about low incidence services like OT and PT?</a:t>
            </a:r>
          </a:p>
          <a:p>
            <a:pPr lvl="2"/>
            <a:endParaRPr lang="en-US" dirty="0"/>
          </a:p>
          <a:p>
            <a:pPr lvl="2"/>
            <a:r>
              <a:rPr lang="en-US" dirty="0"/>
              <a:t>Make sure you understand that each school will need to appoint a special education coordinator. </a:t>
            </a:r>
          </a:p>
        </p:txBody>
      </p:sp>
    </p:spTree>
    <p:extLst>
      <p:ext uri="{BB962C8B-B14F-4D97-AF65-F5344CB8AC3E}">
        <p14:creationId xmlns:p14="http://schemas.microsoft.com/office/powerpoint/2010/main" val="21705514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Serving Students with Special Needs</a:t>
            </a:r>
          </a:p>
        </p:txBody>
      </p:sp>
      <p:sp>
        <p:nvSpPr>
          <p:cNvPr id="3" name="Content Placeholder 2"/>
          <p:cNvSpPr>
            <a:spLocks noGrp="1"/>
          </p:cNvSpPr>
          <p:nvPr>
            <p:ph idx="1"/>
          </p:nvPr>
        </p:nvSpPr>
        <p:spPr/>
        <p:txBody>
          <a:bodyPr>
            <a:normAutofit/>
          </a:bodyPr>
          <a:lstStyle/>
          <a:p>
            <a:r>
              <a:rPr lang="en-US" dirty="0"/>
              <a:t>Description to provide equal access to nonacademic and extracurricular services.</a:t>
            </a:r>
          </a:p>
          <a:p>
            <a:pPr lvl="1"/>
            <a:r>
              <a:rPr lang="en-US" dirty="0"/>
              <a:t>Does it appear that the school understands that students with disabilities are protected under 504 and/or IDEA for extracurricular, athletic, and non-academic programs?</a:t>
            </a:r>
          </a:p>
          <a:p>
            <a:pPr lvl="1"/>
            <a:endParaRPr lang="en-US" dirty="0"/>
          </a:p>
          <a:p>
            <a:pPr lvl="1"/>
            <a:r>
              <a:rPr lang="en-US" dirty="0"/>
              <a:t>Does the school understand that they must adhere to Section 504 of the Rehabilitation Act? </a:t>
            </a:r>
          </a:p>
        </p:txBody>
      </p:sp>
    </p:spTree>
    <p:extLst>
      <p:ext uri="{BB962C8B-B14F-4D97-AF65-F5344CB8AC3E}">
        <p14:creationId xmlns:p14="http://schemas.microsoft.com/office/powerpoint/2010/main" val="339346084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Disciplining Students with Special Needs</a:t>
            </a:r>
          </a:p>
        </p:txBody>
      </p:sp>
      <p:sp>
        <p:nvSpPr>
          <p:cNvPr id="3" name="Content Placeholder 2"/>
          <p:cNvSpPr>
            <a:spLocks noGrp="1"/>
          </p:cNvSpPr>
          <p:nvPr>
            <p:ph idx="1"/>
          </p:nvPr>
        </p:nvSpPr>
        <p:spPr/>
        <p:txBody>
          <a:bodyPr>
            <a:normAutofit fontScale="92500" lnSpcReduction="20000"/>
          </a:bodyPr>
          <a:lstStyle/>
          <a:p>
            <a:endParaRPr lang="en-US" dirty="0"/>
          </a:p>
          <a:p>
            <a:pPr lvl="1"/>
            <a:r>
              <a:rPr lang="en-US" dirty="0"/>
              <a:t>The school understands that while they can have a student conduct policy that includes consequences for when students do not adhere to the policy, schools recognize that “blanket” policies do not work for students under IDEA or students under 504.</a:t>
            </a:r>
          </a:p>
          <a:p>
            <a:pPr lvl="1"/>
            <a:endParaRPr lang="en-US" dirty="0"/>
          </a:p>
          <a:p>
            <a:pPr lvl="1"/>
            <a:r>
              <a:rPr lang="en-US" dirty="0"/>
              <a:t>Students with these protections cannot be suspended for more then 10 days without an IEP team conducting a manifestation determination meeting.</a:t>
            </a:r>
          </a:p>
          <a:p>
            <a:pPr lvl="1"/>
            <a:endParaRPr lang="en-US" dirty="0"/>
          </a:p>
          <a:p>
            <a:pPr lvl="1"/>
            <a:r>
              <a:rPr lang="en-US" dirty="0"/>
              <a:t>Contrary to popular belief, students with IEPs </a:t>
            </a:r>
            <a:r>
              <a:rPr lang="en-US" b="1" dirty="0"/>
              <a:t>can</a:t>
            </a:r>
            <a:r>
              <a:rPr lang="en-US" dirty="0"/>
              <a:t> be expelled, however, the school must  follow all of IDEA’s procedures for this and have a plan to provide “special education services” to a child with an IEP who has been expelled.</a:t>
            </a:r>
          </a:p>
          <a:p>
            <a:pPr lvl="1"/>
            <a:endParaRPr lang="en-US" dirty="0"/>
          </a:p>
          <a:p>
            <a:pPr lvl="1"/>
            <a:r>
              <a:rPr lang="en-US" dirty="0"/>
              <a:t>The district’s policies and procedures spell out this process for schools. </a:t>
            </a:r>
          </a:p>
        </p:txBody>
      </p:sp>
    </p:spTree>
    <p:extLst>
      <p:ext uri="{BB962C8B-B14F-4D97-AF65-F5344CB8AC3E}">
        <p14:creationId xmlns:p14="http://schemas.microsoft.com/office/powerpoint/2010/main" val="275194624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1DED01-FF48-4BAA-9A59-71559C577741}"/>
              </a:ext>
            </a:extLst>
          </p:cNvPr>
          <p:cNvSpPr>
            <a:spLocks noGrp="1"/>
          </p:cNvSpPr>
          <p:nvPr>
            <p:ph type="title"/>
          </p:nvPr>
        </p:nvSpPr>
        <p:spPr/>
        <p:txBody>
          <a:bodyPr/>
          <a:lstStyle/>
          <a:p>
            <a:r>
              <a:rPr lang="en-US" dirty="0"/>
              <a:t>English as a Second Language (Title III)</a:t>
            </a:r>
          </a:p>
        </p:txBody>
      </p:sp>
      <p:sp>
        <p:nvSpPr>
          <p:cNvPr id="3" name="Content Placeholder 2">
            <a:extLst>
              <a:ext uri="{FF2B5EF4-FFF2-40B4-BE49-F238E27FC236}">
                <a16:creationId xmlns:a16="http://schemas.microsoft.com/office/drawing/2014/main" id="{F815F1AC-B50F-41BC-9312-3CDCF893C424}"/>
              </a:ext>
            </a:extLst>
          </p:cNvPr>
          <p:cNvSpPr>
            <a:spLocks noGrp="1"/>
          </p:cNvSpPr>
          <p:nvPr>
            <p:ph idx="1"/>
          </p:nvPr>
        </p:nvSpPr>
        <p:spPr/>
        <p:txBody>
          <a:bodyPr/>
          <a:lstStyle/>
          <a:p>
            <a:r>
              <a:rPr lang="en-US" dirty="0"/>
              <a:t>Schools must follow Title III of the ESEA and serve students whose native language is not English.</a:t>
            </a:r>
          </a:p>
          <a:p>
            <a:pPr lvl="1"/>
            <a:r>
              <a:rPr lang="en-US" dirty="0"/>
              <a:t>This includes completing a home language survey</a:t>
            </a:r>
          </a:p>
          <a:p>
            <a:pPr lvl="1"/>
            <a:r>
              <a:rPr lang="en-US" dirty="0"/>
              <a:t>Screening students to determine if they qualify for services</a:t>
            </a:r>
          </a:p>
          <a:p>
            <a:pPr lvl="1"/>
            <a:r>
              <a:rPr lang="en-US" dirty="0"/>
              <a:t>Providing services if needed</a:t>
            </a:r>
          </a:p>
          <a:p>
            <a:pPr lvl="1"/>
            <a:r>
              <a:rPr lang="en-US" dirty="0"/>
              <a:t>Evaluating students annually on the language skills through the state’s chosen assessment.</a:t>
            </a:r>
          </a:p>
          <a:p>
            <a:pPr lvl="1"/>
            <a:r>
              <a:rPr lang="en-US" dirty="0"/>
              <a:t>For students who score out of services, continue to monitor their progress. </a:t>
            </a:r>
          </a:p>
        </p:txBody>
      </p:sp>
    </p:spTree>
    <p:extLst>
      <p:ext uri="{BB962C8B-B14F-4D97-AF65-F5344CB8AC3E}">
        <p14:creationId xmlns:p14="http://schemas.microsoft.com/office/powerpoint/2010/main" val="31812003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B2F6434-6821-426C-B1F6-15FCF32C5DB7}"/>
              </a:ext>
            </a:extLst>
          </p:cNvPr>
          <p:cNvSpPr>
            <a:spLocks noGrp="1"/>
          </p:cNvSpPr>
          <p:nvPr>
            <p:ph type="title"/>
          </p:nvPr>
        </p:nvSpPr>
        <p:spPr/>
        <p:txBody>
          <a:bodyPr/>
          <a:lstStyle/>
          <a:p>
            <a:r>
              <a:rPr lang="en-US" dirty="0"/>
              <a:t>Career and Technology Education (CATE)</a:t>
            </a:r>
          </a:p>
        </p:txBody>
      </p:sp>
      <p:sp>
        <p:nvSpPr>
          <p:cNvPr id="3" name="Content Placeholder 2">
            <a:extLst>
              <a:ext uri="{FF2B5EF4-FFF2-40B4-BE49-F238E27FC236}">
                <a16:creationId xmlns:a16="http://schemas.microsoft.com/office/drawing/2014/main" id="{BF807C7F-FFAC-4FD1-AED2-D4EECFBD8DA9}"/>
              </a:ext>
            </a:extLst>
          </p:cNvPr>
          <p:cNvSpPr>
            <a:spLocks noGrp="1"/>
          </p:cNvSpPr>
          <p:nvPr>
            <p:ph idx="1"/>
          </p:nvPr>
        </p:nvSpPr>
        <p:spPr/>
        <p:txBody>
          <a:bodyPr/>
          <a:lstStyle/>
          <a:p>
            <a:r>
              <a:rPr lang="en-US" dirty="0"/>
              <a:t>CATE courses range from engineering to cosmetology </a:t>
            </a:r>
          </a:p>
          <a:p>
            <a:r>
              <a:rPr lang="en-US" dirty="0"/>
              <a:t>If you plan to offer any of these classes explain how they fit into your curriculum and your daily schedule.  </a:t>
            </a:r>
          </a:p>
          <a:p>
            <a:r>
              <a:rPr lang="en-US" dirty="0"/>
              <a:t>CATE offers completer programs consisting of 3 to 4 course per unit of study</a:t>
            </a:r>
          </a:p>
          <a:p>
            <a:r>
              <a:rPr lang="en-US" dirty="0"/>
              <a:t>The list of CATE programs can be found at </a:t>
            </a:r>
          </a:p>
          <a:p>
            <a:r>
              <a:rPr lang="en-US" dirty="0"/>
              <a:t>https://ed.sc.gov/instruction/career-and-technical-education/programs-and-courses/cate-programs/</a:t>
            </a:r>
          </a:p>
        </p:txBody>
      </p:sp>
    </p:spTree>
    <p:extLst>
      <p:ext uri="{BB962C8B-B14F-4D97-AF65-F5344CB8AC3E}">
        <p14:creationId xmlns:p14="http://schemas.microsoft.com/office/powerpoint/2010/main" val="81926435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184453A-61C5-41C6-A30C-9C6C6B6678F6}"/>
              </a:ext>
            </a:extLst>
          </p:cNvPr>
          <p:cNvSpPr>
            <a:spLocks noGrp="1"/>
          </p:cNvSpPr>
          <p:nvPr>
            <p:ph type="title"/>
          </p:nvPr>
        </p:nvSpPr>
        <p:spPr/>
        <p:txBody>
          <a:bodyPr/>
          <a:lstStyle/>
          <a:p>
            <a:r>
              <a:rPr lang="en-US" dirty="0"/>
              <a:t>CATE-Perkins Funds</a:t>
            </a:r>
          </a:p>
        </p:txBody>
      </p:sp>
      <p:sp>
        <p:nvSpPr>
          <p:cNvPr id="3" name="Content Placeholder 2">
            <a:extLst>
              <a:ext uri="{FF2B5EF4-FFF2-40B4-BE49-F238E27FC236}">
                <a16:creationId xmlns:a16="http://schemas.microsoft.com/office/drawing/2014/main" id="{04EA1C92-4668-4474-8E3B-137FD4F25BAF}"/>
              </a:ext>
            </a:extLst>
          </p:cNvPr>
          <p:cNvSpPr>
            <a:spLocks noGrp="1"/>
          </p:cNvSpPr>
          <p:nvPr>
            <p:ph idx="1"/>
          </p:nvPr>
        </p:nvSpPr>
        <p:spPr/>
        <p:txBody>
          <a:bodyPr/>
          <a:lstStyle/>
          <a:p>
            <a:r>
              <a:rPr lang="en-US" dirty="0"/>
              <a:t>If the school intends to offer Career and Technical Education programs that will include offering a completer option, the school would be eligible for Perkins Funds.</a:t>
            </a:r>
          </a:p>
          <a:p>
            <a:r>
              <a:rPr lang="en-US" dirty="0"/>
              <a:t>There is also state money for CATE courses and if your students take at least one CATE course, they will count as a 1.29 in your budget as opposed to a 1.0.</a:t>
            </a:r>
          </a:p>
          <a:p>
            <a:r>
              <a:rPr lang="en-US" dirty="0"/>
              <a:t>If the school intends to offer CATE be specific about the program and how it fits into your overall program.</a:t>
            </a:r>
          </a:p>
        </p:txBody>
      </p:sp>
    </p:spTree>
    <p:extLst>
      <p:ext uri="{BB962C8B-B14F-4D97-AF65-F5344CB8AC3E}">
        <p14:creationId xmlns:p14="http://schemas.microsoft.com/office/powerpoint/2010/main" val="2181281413"/>
      </p:ext>
    </p:extLst>
  </p:cSld>
  <p:clrMapOvr>
    <a:masterClrMapping/>
  </p:clrMapOvr>
</p:sld>
</file>

<file path=ppt/theme/theme1.xml><?xml version="1.0" encoding="utf-8"?>
<a:theme xmlns:a="http://schemas.openxmlformats.org/drawingml/2006/main" name="Berlin">
  <a:themeElements>
    <a:clrScheme name="Berlin">
      <a:dk1>
        <a:sysClr val="windowText" lastClr="000000"/>
      </a:dk1>
      <a:lt1>
        <a:sysClr val="window" lastClr="FFFFFF"/>
      </a:lt1>
      <a:dk2>
        <a:srgbClr val="9D360E"/>
      </a:dk2>
      <a:lt2>
        <a:srgbClr val="E7E6E6"/>
      </a:lt2>
      <a:accent1>
        <a:srgbClr val="F09415"/>
      </a:accent1>
      <a:accent2>
        <a:srgbClr val="C1B56B"/>
      </a:accent2>
      <a:accent3>
        <a:srgbClr val="4BAF73"/>
      </a:accent3>
      <a:accent4>
        <a:srgbClr val="5AA6C0"/>
      </a:accent4>
      <a:accent5>
        <a:srgbClr val="D17DF9"/>
      </a:accent5>
      <a:accent6>
        <a:srgbClr val="FA7E5C"/>
      </a:accent6>
      <a:hlink>
        <a:srgbClr val="FFAE3E"/>
      </a:hlink>
      <a:folHlink>
        <a:srgbClr val="FCC77E"/>
      </a:folHlink>
    </a:clrScheme>
    <a:fontScheme name="Berlin">
      <a:majorFont>
        <a:latin typeface="Trebuchet MS" panose="020B060302020202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rebuchet MS" panose="020B060302020202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Berlin">
      <a:fillStyleLst>
        <a:solidFill>
          <a:schemeClr val="phClr"/>
        </a:solidFill>
        <a:gradFill rotWithShape="1">
          <a:gsLst>
            <a:gs pos="0">
              <a:schemeClr val="phClr">
                <a:tint val="60000"/>
                <a:satMod val="100000"/>
                <a:lumMod val="110000"/>
              </a:schemeClr>
            </a:gs>
            <a:gs pos="100000">
              <a:schemeClr val="phClr">
                <a:tint val="70000"/>
                <a:satMod val="100000"/>
                <a:lumMod val="100000"/>
              </a:schemeClr>
            </a:gs>
          </a:gsLst>
          <a:lin ang="5400000" scaled="0"/>
        </a:gradFill>
        <a:gradFill rotWithShape="1">
          <a:gsLst>
            <a:gs pos="0">
              <a:schemeClr val="phClr">
                <a:tint val="94000"/>
                <a:satMod val="103000"/>
                <a:lumMod val="102000"/>
              </a:schemeClr>
            </a:gs>
            <a:gs pos="50000">
              <a:schemeClr val="phClr">
                <a:shade val="100000"/>
                <a:satMod val="110000"/>
                <a:lumMod val="100000"/>
              </a:schemeClr>
            </a:gs>
            <a:gs pos="100000">
              <a:schemeClr val="phClr">
                <a:shade val="78000"/>
                <a:satMod val="120000"/>
                <a:lumMod val="99000"/>
              </a:schemeClr>
            </a:gs>
          </a:gsLst>
          <a:lin ang="54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6000"/>
                <a:shade val="100000"/>
                <a:hueMod val="270000"/>
                <a:satMod val="200000"/>
                <a:lumMod val="128000"/>
              </a:schemeClr>
            </a:gs>
            <a:gs pos="50000">
              <a:schemeClr val="phClr">
                <a:shade val="100000"/>
                <a:hueMod val="100000"/>
                <a:satMod val="110000"/>
                <a:lumMod val="130000"/>
              </a:schemeClr>
            </a:gs>
            <a:gs pos="100000">
              <a:schemeClr val="phClr">
                <a:shade val="78000"/>
                <a:hueMod val="44000"/>
                <a:satMod val="200000"/>
                <a:lumMod val="69000"/>
              </a:schemeClr>
            </a:gs>
          </a:gsLst>
          <a:lin ang="2520000" scaled="0"/>
        </a:gradFill>
      </a:bgFillStyleLst>
    </a:fmtScheme>
  </a:themeElements>
  <a:objectDefaults/>
  <a:extraClrSchemeLst/>
  <a:extLst>
    <a:ext uri="{05A4C25C-085E-4340-85A3-A5531E510DB2}">
      <thm15:themeFamily xmlns:thm15="http://schemas.microsoft.com/office/thememl/2012/main" name="Berlin" id="{7B5DBA9E-B069-418E-9360-A61BDD0615A4}" vid="{C0CBE056-4EF4-4D92-969E-947779DA7AAA}"/>
    </a:ext>
  </a:extLst>
</a:theme>
</file>

<file path=docProps/app.xml><?xml version="1.0" encoding="utf-8"?>
<Properties xmlns="http://schemas.openxmlformats.org/officeDocument/2006/extended-properties" xmlns:vt="http://schemas.openxmlformats.org/officeDocument/2006/docPropsVTypes">
  <Template>Berlin</Template>
  <TotalTime>394</TotalTime>
  <Words>756</Words>
  <Application>Microsoft Macintosh PowerPoint</Application>
  <PresentationFormat>Widescreen</PresentationFormat>
  <Paragraphs>70</Paragraphs>
  <Slides>10</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10</vt:i4>
      </vt:variant>
    </vt:vector>
  </HeadingPairs>
  <TitlesOfParts>
    <vt:vector size="13" baseType="lpstr">
      <vt:lpstr>Arial</vt:lpstr>
      <vt:lpstr>Trebuchet MS</vt:lpstr>
      <vt:lpstr>Berlin</vt:lpstr>
      <vt:lpstr>Serving Students with Disabilities</vt:lpstr>
      <vt:lpstr>Serving Students with Special Needs</vt:lpstr>
      <vt:lpstr>Serving Students with Special Needs</vt:lpstr>
      <vt:lpstr>Serving Students with Special Needs</vt:lpstr>
      <vt:lpstr>Serving Students with Special Needs</vt:lpstr>
      <vt:lpstr>Disciplining Students with Special Needs</vt:lpstr>
      <vt:lpstr>English as a Second Language (Title III)</vt:lpstr>
      <vt:lpstr>Career and Technology Education (CATE)</vt:lpstr>
      <vt:lpstr>CATE-Perkins Funds</vt:lpstr>
      <vt:lpstr>QUESTIONS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Traci Bryant-Riches</dc:creator>
  <cp:lastModifiedBy>Kevin Cobb</cp:lastModifiedBy>
  <cp:revision>10</cp:revision>
  <dcterms:created xsi:type="dcterms:W3CDTF">2021-10-17T23:58:46Z</dcterms:created>
  <dcterms:modified xsi:type="dcterms:W3CDTF">2021-11-18T16:46:18Z</dcterms:modified>
</cp:coreProperties>
</file>