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0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61" r:id="rId16"/>
    <p:sldId id="26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C458B-D177-4D96-8112-10EC9414A64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26C57C-2F70-425B-8B98-9A2FBC97F7B8}">
      <dgm:prSet/>
      <dgm:spPr/>
      <dgm:t>
        <a:bodyPr/>
        <a:lstStyle/>
        <a:p>
          <a:r>
            <a:rPr lang="en-US"/>
            <a:t>Projected enrollment</a:t>
          </a:r>
        </a:p>
      </dgm:t>
    </dgm:pt>
    <dgm:pt modelId="{256F6B9B-AF08-46E0-B90A-2E928894B0BE}" type="parTrans" cxnId="{4DB69C7D-377D-429B-80AE-303F32369E8E}">
      <dgm:prSet/>
      <dgm:spPr/>
      <dgm:t>
        <a:bodyPr/>
        <a:lstStyle/>
        <a:p>
          <a:endParaRPr lang="en-US"/>
        </a:p>
      </dgm:t>
    </dgm:pt>
    <dgm:pt modelId="{26704BEE-2487-4B4B-8B63-C577153F7C99}" type="sibTrans" cxnId="{4DB69C7D-377D-429B-80AE-303F32369E8E}">
      <dgm:prSet/>
      <dgm:spPr/>
      <dgm:t>
        <a:bodyPr/>
        <a:lstStyle/>
        <a:p>
          <a:endParaRPr lang="en-US"/>
        </a:p>
      </dgm:t>
    </dgm:pt>
    <dgm:pt modelId="{A53E7037-1C47-4C39-8713-93EBF37FDF37}">
      <dgm:prSet/>
      <dgm:spPr/>
      <dgm:t>
        <a:bodyPr/>
        <a:lstStyle/>
        <a:p>
          <a:r>
            <a:rPr lang="en-US"/>
            <a:t>Projected revenue</a:t>
          </a:r>
        </a:p>
      </dgm:t>
    </dgm:pt>
    <dgm:pt modelId="{A9FF0C75-A526-4959-995B-99911793A009}" type="parTrans" cxnId="{227933EA-BE0E-4FC6-811D-3046439F4AB0}">
      <dgm:prSet/>
      <dgm:spPr/>
      <dgm:t>
        <a:bodyPr/>
        <a:lstStyle/>
        <a:p>
          <a:endParaRPr lang="en-US"/>
        </a:p>
      </dgm:t>
    </dgm:pt>
    <dgm:pt modelId="{A92578A6-4902-4824-8960-B29CB21D488B}" type="sibTrans" cxnId="{227933EA-BE0E-4FC6-811D-3046439F4AB0}">
      <dgm:prSet/>
      <dgm:spPr/>
      <dgm:t>
        <a:bodyPr/>
        <a:lstStyle/>
        <a:p>
          <a:endParaRPr lang="en-US"/>
        </a:p>
      </dgm:t>
    </dgm:pt>
    <dgm:pt modelId="{2F5C03AA-3391-4832-87ED-4144800B2538}">
      <dgm:prSet/>
      <dgm:spPr/>
      <dgm:t>
        <a:bodyPr/>
        <a:lstStyle/>
        <a:p>
          <a:r>
            <a:rPr lang="en-US"/>
            <a:t>Projected expenditures</a:t>
          </a:r>
        </a:p>
      </dgm:t>
    </dgm:pt>
    <dgm:pt modelId="{888D59AB-2C75-46A5-9E9D-99DFE713DB95}" type="parTrans" cxnId="{B9394488-6A2F-4AA1-802D-5554E5684A96}">
      <dgm:prSet/>
      <dgm:spPr/>
      <dgm:t>
        <a:bodyPr/>
        <a:lstStyle/>
        <a:p>
          <a:endParaRPr lang="en-US"/>
        </a:p>
      </dgm:t>
    </dgm:pt>
    <dgm:pt modelId="{32A4B07D-A77C-49A2-A712-220AF2B0FE24}" type="sibTrans" cxnId="{B9394488-6A2F-4AA1-802D-5554E5684A96}">
      <dgm:prSet/>
      <dgm:spPr/>
      <dgm:t>
        <a:bodyPr/>
        <a:lstStyle/>
        <a:p>
          <a:endParaRPr lang="en-US"/>
        </a:p>
      </dgm:t>
    </dgm:pt>
    <dgm:pt modelId="{33DB2CC1-88C6-4653-967D-E131AEE43416}">
      <dgm:prSet/>
      <dgm:spPr/>
      <dgm:t>
        <a:bodyPr/>
        <a:lstStyle/>
        <a:p>
          <a:r>
            <a:rPr lang="en-US"/>
            <a:t>Realistic assumptions and the basis for these assumptions</a:t>
          </a:r>
        </a:p>
      </dgm:t>
    </dgm:pt>
    <dgm:pt modelId="{5EA81907-AA6D-4C6A-845E-20E303A3BDCC}" type="parTrans" cxnId="{D446D3B6-11E2-4D8C-9A31-18889AFC4EEA}">
      <dgm:prSet/>
      <dgm:spPr/>
      <dgm:t>
        <a:bodyPr/>
        <a:lstStyle/>
        <a:p>
          <a:endParaRPr lang="en-US"/>
        </a:p>
      </dgm:t>
    </dgm:pt>
    <dgm:pt modelId="{D64EED17-80A2-467A-80F1-5CAA3D2B9718}" type="sibTrans" cxnId="{D446D3B6-11E2-4D8C-9A31-18889AFC4EEA}">
      <dgm:prSet/>
      <dgm:spPr/>
      <dgm:t>
        <a:bodyPr/>
        <a:lstStyle/>
        <a:p>
          <a:endParaRPr lang="en-US"/>
        </a:p>
      </dgm:t>
    </dgm:pt>
    <dgm:pt modelId="{4ABA07D4-0C1F-4729-BD6D-4E3DF953818C}">
      <dgm:prSet/>
      <dgm:spPr/>
      <dgm:t>
        <a:bodyPr/>
        <a:lstStyle/>
        <a:p>
          <a:r>
            <a:rPr lang="en-US"/>
            <a:t>Cash flow projections</a:t>
          </a:r>
        </a:p>
      </dgm:t>
    </dgm:pt>
    <dgm:pt modelId="{21823E04-303D-45ED-B9D3-981AF871E749}" type="parTrans" cxnId="{9E8C5183-7104-44F5-BAA4-4CD84F3234A6}">
      <dgm:prSet/>
      <dgm:spPr/>
      <dgm:t>
        <a:bodyPr/>
        <a:lstStyle/>
        <a:p>
          <a:endParaRPr lang="en-US"/>
        </a:p>
      </dgm:t>
    </dgm:pt>
    <dgm:pt modelId="{D0C7E270-138E-4028-B7F6-27EC6A6765CF}" type="sibTrans" cxnId="{9E8C5183-7104-44F5-BAA4-4CD84F3234A6}">
      <dgm:prSet/>
      <dgm:spPr/>
      <dgm:t>
        <a:bodyPr/>
        <a:lstStyle/>
        <a:p>
          <a:endParaRPr lang="en-US"/>
        </a:p>
      </dgm:t>
    </dgm:pt>
    <dgm:pt modelId="{22E54862-2FA9-4CC4-8DD8-024052CB909C}" type="pres">
      <dgm:prSet presAssocID="{B78C458B-D177-4D96-8112-10EC9414A64C}" presName="linear" presStyleCnt="0">
        <dgm:presLayoutVars>
          <dgm:animLvl val="lvl"/>
          <dgm:resizeHandles val="exact"/>
        </dgm:presLayoutVars>
      </dgm:prSet>
      <dgm:spPr/>
    </dgm:pt>
    <dgm:pt modelId="{D0EE22D0-F3E3-429E-A6EE-062281ECB699}" type="pres">
      <dgm:prSet presAssocID="{2326C57C-2F70-425B-8B98-9A2FBC97F7B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95B668-9A9D-4D31-B84B-CE975FEF84F1}" type="pres">
      <dgm:prSet presAssocID="{26704BEE-2487-4B4B-8B63-C577153F7C99}" presName="spacer" presStyleCnt="0"/>
      <dgm:spPr/>
    </dgm:pt>
    <dgm:pt modelId="{644003A6-FA5B-444C-A56A-D3B4AA873898}" type="pres">
      <dgm:prSet presAssocID="{A53E7037-1C47-4C39-8713-93EBF37FDF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0881F0-C774-43DC-B8B8-22B5835684EC}" type="pres">
      <dgm:prSet presAssocID="{A92578A6-4902-4824-8960-B29CB21D488B}" presName="spacer" presStyleCnt="0"/>
      <dgm:spPr/>
    </dgm:pt>
    <dgm:pt modelId="{3A46BAF4-1313-4B75-9A8A-FA6E6A3E4F7D}" type="pres">
      <dgm:prSet presAssocID="{2F5C03AA-3391-4832-87ED-4144800B25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227F54-3BE8-45A5-BEBA-7A0A4DF03603}" type="pres">
      <dgm:prSet presAssocID="{32A4B07D-A77C-49A2-A712-220AF2B0FE24}" presName="spacer" presStyleCnt="0"/>
      <dgm:spPr/>
    </dgm:pt>
    <dgm:pt modelId="{04FB3BEE-C2C4-4519-A094-7EC6B7BB4255}" type="pres">
      <dgm:prSet presAssocID="{33DB2CC1-88C6-4653-967D-E131AEE4341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8CD2F4-BFAE-4631-969C-668D74A972DD}" type="pres">
      <dgm:prSet presAssocID="{D64EED17-80A2-467A-80F1-5CAA3D2B9718}" presName="spacer" presStyleCnt="0"/>
      <dgm:spPr/>
    </dgm:pt>
    <dgm:pt modelId="{A51D06A3-0175-4FE3-86B6-2C4C062BC7C5}" type="pres">
      <dgm:prSet presAssocID="{4ABA07D4-0C1F-4729-BD6D-4E3DF953818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AE3713-3A69-4562-97DB-FD9366D172CC}" type="presOf" srcId="{2F5C03AA-3391-4832-87ED-4144800B2538}" destId="{3A46BAF4-1313-4B75-9A8A-FA6E6A3E4F7D}" srcOrd="0" destOrd="0" presId="urn:microsoft.com/office/officeart/2005/8/layout/vList2"/>
    <dgm:cxn modelId="{31CD6937-2C25-41C3-9C68-C10328F3B2C1}" type="presOf" srcId="{2326C57C-2F70-425B-8B98-9A2FBC97F7B8}" destId="{D0EE22D0-F3E3-429E-A6EE-062281ECB699}" srcOrd="0" destOrd="0" presId="urn:microsoft.com/office/officeart/2005/8/layout/vList2"/>
    <dgm:cxn modelId="{4DB69C7D-377D-429B-80AE-303F32369E8E}" srcId="{B78C458B-D177-4D96-8112-10EC9414A64C}" destId="{2326C57C-2F70-425B-8B98-9A2FBC97F7B8}" srcOrd="0" destOrd="0" parTransId="{256F6B9B-AF08-46E0-B90A-2E928894B0BE}" sibTransId="{26704BEE-2487-4B4B-8B63-C577153F7C99}"/>
    <dgm:cxn modelId="{9E8C5183-7104-44F5-BAA4-4CD84F3234A6}" srcId="{B78C458B-D177-4D96-8112-10EC9414A64C}" destId="{4ABA07D4-0C1F-4729-BD6D-4E3DF953818C}" srcOrd="4" destOrd="0" parTransId="{21823E04-303D-45ED-B9D3-981AF871E749}" sibTransId="{D0C7E270-138E-4028-B7F6-27EC6A6765CF}"/>
    <dgm:cxn modelId="{B9394488-6A2F-4AA1-802D-5554E5684A96}" srcId="{B78C458B-D177-4D96-8112-10EC9414A64C}" destId="{2F5C03AA-3391-4832-87ED-4144800B2538}" srcOrd="2" destOrd="0" parTransId="{888D59AB-2C75-46A5-9E9D-99DFE713DB95}" sibTransId="{32A4B07D-A77C-49A2-A712-220AF2B0FE24}"/>
    <dgm:cxn modelId="{0FFC36B5-35A1-4D06-99AB-542E2E259522}" type="presOf" srcId="{4ABA07D4-0C1F-4729-BD6D-4E3DF953818C}" destId="{A51D06A3-0175-4FE3-86B6-2C4C062BC7C5}" srcOrd="0" destOrd="0" presId="urn:microsoft.com/office/officeart/2005/8/layout/vList2"/>
    <dgm:cxn modelId="{D446D3B6-11E2-4D8C-9A31-18889AFC4EEA}" srcId="{B78C458B-D177-4D96-8112-10EC9414A64C}" destId="{33DB2CC1-88C6-4653-967D-E131AEE43416}" srcOrd="3" destOrd="0" parTransId="{5EA81907-AA6D-4C6A-845E-20E303A3BDCC}" sibTransId="{D64EED17-80A2-467A-80F1-5CAA3D2B9718}"/>
    <dgm:cxn modelId="{67F9C5DA-FC63-4E6B-B42C-4225EDDF1DBB}" type="presOf" srcId="{33DB2CC1-88C6-4653-967D-E131AEE43416}" destId="{04FB3BEE-C2C4-4519-A094-7EC6B7BB4255}" srcOrd="0" destOrd="0" presId="urn:microsoft.com/office/officeart/2005/8/layout/vList2"/>
    <dgm:cxn modelId="{AE6A83E8-0D19-45C0-BA44-453DE1E3461C}" type="presOf" srcId="{B78C458B-D177-4D96-8112-10EC9414A64C}" destId="{22E54862-2FA9-4CC4-8DD8-024052CB909C}" srcOrd="0" destOrd="0" presId="urn:microsoft.com/office/officeart/2005/8/layout/vList2"/>
    <dgm:cxn modelId="{227933EA-BE0E-4FC6-811D-3046439F4AB0}" srcId="{B78C458B-D177-4D96-8112-10EC9414A64C}" destId="{A53E7037-1C47-4C39-8713-93EBF37FDF37}" srcOrd="1" destOrd="0" parTransId="{A9FF0C75-A526-4959-995B-99911793A009}" sibTransId="{A92578A6-4902-4824-8960-B29CB21D488B}"/>
    <dgm:cxn modelId="{0741F7F5-7037-44C3-8B51-48B5026D722F}" type="presOf" srcId="{A53E7037-1C47-4C39-8713-93EBF37FDF37}" destId="{644003A6-FA5B-444C-A56A-D3B4AA873898}" srcOrd="0" destOrd="0" presId="urn:microsoft.com/office/officeart/2005/8/layout/vList2"/>
    <dgm:cxn modelId="{2672C42C-92C8-403F-B933-BD41B1D368DA}" type="presParOf" srcId="{22E54862-2FA9-4CC4-8DD8-024052CB909C}" destId="{D0EE22D0-F3E3-429E-A6EE-062281ECB699}" srcOrd="0" destOrd="0" presId="urn:microsoft.com/office/officeart/2005/8/layout/vList2"/>
    <dgm:cxn modelId="{0746423C-9DEE-4EC2-9576-835DF483FB59}" type="presParOf" srcId="{22E54862-2FA9-4CC4-8DD8-024052CB909C}" destId="{6595B668-9A9D-4D31-B84B-CE975FEF84F1}" srcOrd="1" destOrd="0" presId="urn:microsoft.com/office/officeart/2005/8/layout/vList2"/>
    <dgm:cxn modelId="{413E5106-1398-4487-86C4-67461A477EEC}" type="presParOf" srcId="{22E54862-2FA9-4CC4-8DD8-024052CB909C}" destId="{644003A6-FA5B-444C-A56A-D3B4AA873898}" srcOrd="2" destOrd="0" presId="urn:microsoft.com/office/officeart/2005/8/layout/vList2"/>
    <dgm:cxn modelId="{C4AE9FB9-37C7-4FC8-8EC8-6CF748EB0E9C}" type="presParOf" srcId="{22E54862-2FA9-4CC4-8DD8-024052CB909C}" destId="{570881F0-C774-43DC-B8B8-22B5835684EC}" srcOrd="3" destOrd="0" presId="urn:microsoft.com/office/officeart/2005/8/layout/vList2"/>
    <dgm:cxn modelId="{C31609C9-AEAF-474E-A649-90B964593D7C}" type="presParOf" srcId="{22E54862-2FA9-4CC4-8DD8-024052CB909C}" destId="{3A46BAF4-1313-4B75-9A8A-FA6E6A3E4F7D}" srcOrd="4" destOrd="0" presId="urn:microsoft.com/office/officeart/2005/8/layout/vList2"/>
    <dgm:cxn modelId="{5C6C8E5E-C76F-457F-A156-519A630D12C9}" type="presParOf" srcId="{22E54862-2FA9-4CC4-8DD8-024052CB909C}" destId="{8F227F54-3BE8-45A5-BEBA-7A0A4DF03603}" srcOrd="5" destOrd="0" presId="urn:microsoft.com/office/officeart/2005/8/layout/vList2"/>
    <dgm:cxn modelId="{6ADB1574-D145-4AE6-961F-DBEB005F3DDD}" type="presParOf" srcId="{22E54862-2FA9-4CC4-8DD8-024052CB909C}" destId="{04FB3BEE-C2C4-4519-A094-7EC6B7BB4255}" srcOrd="6" destOrd="0" presId="urn:microsoft.com/office/officeart/2005/8/layout/vList2"/>
    <dgm:cxn modelId="{C7E1161F-42B8-4C7E-8FEA-0D00C30790D3}" type="presParOf" srcId="{22E54862-2FA9-4CC4-8DD8-024052CB909C}" destId="{578CD2F4-BFAE-4631-969C-668D74A972DD}" srcOrd="7" destOrd="0" presId="urn:microsoft.com/office/officeart/2005/8/layout/vList2"/>
    <dgm:cxn modelId="{B18BDC50-6CE5-4871-87CF-17FDA906E2B5}" type="presParOf" srcId="{22E54862-2FA9-4CC4-8DD8-024052CB909C}" destId="{A51D06A3-0175-4FE3-86B6-2C4C062BC7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54E06-048B-4EB2-8C16-22DFBA09649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BA7F1F-9D45-40D7-A260-6A9B82D1DD54}">
      <dgm:prSet/>
      <dgm:spPr/>
      <dgm:t>
        <a:bodyPr/>
        <a:lstStyle/>
        <a:p>
          <a:r>
            <a:rPr lang="en-US"/>
            <a:t>Some items that need to be considered are:</a:t>
          </a:r>
        </a:p>
      </dgm:t>
    </dgm:pt>
    <dgm:pt modelId="{F78AFEE7-323A-4A2C-B89F-7313D60D1ABF}" type="parTrans" cxnId="{D6D56D95-AA75-4501-B819-D6A97156ACA8}">
      <dgm:prSet/>
      <dgm:spPr/>
      <dgm:t>
        <a:bodyPr/>
        <a:lstStyle/>
        <a:p>
          <a:endParaRPr lang="en-US"/>
        </a:p>
      </dgm:t>
    </dgm:pt>
    <dgm:pt modelId="{EDB0CD76-652D-4F6C-A1C4-C520053E8A30}" type="sibTrans" cxnId="{D6D56D95-AA75-4501-B819-D6A97156ACA8}">
      <dgm:prSet/>
      <dgm:spPr/>
      <dgm:t>
        <a:bodyPr/>
        <a:lstStyle/>
        <a:p>
          <a:endParaRPr lang="en-US"/>
        </a:p>
      </dgm:t>
    </dgm:pt>
    <dgm:pt modelId="{8BABBBE6-CAA4-40AF-A32C-37A6D9F65BF7}">
      <dgm:prSet/>
      <dgm:spPr/>
      <dgm:t>
        <a:bodyPr/>
        <a:lstStyle/>
        <a:p>
          <a:r>
            <a:rPr lang="en-US"/>
            <a:t>School/student needs (such as curriculum, programs, technology, special education, supplies, insurance, etc.)</a:t>
          </a:r>
        </a:p>
      </dgm:t>
    </dgm:pt>
    <dgm:pt modelId="{F0FC19A0-A008-41BA-AC54-35CA8D17917A}" type="parTrans" cxnId="{AA70F8A5-3F52-4507-9549-F1F68271D84F}">
      <dgm:prSet/>
      <dgm:spPr/>
      <dgm:t>
        <a:bodyPr/>
        <a:lstStyle/>
        <a:p>
          <a:endParaRPr lang="en-US"/>
        </a:p>
      </dgm:t>
    </dgm:pt>
    <dgm:pt modelId="{3F82DD6E-DB55-4252-A433-0D46643FA49B}" type="sibTrans" cxnId="{AA70F8A5-3F52-4507-9549-F1F68271D84F}">
      <dgm:prSet/>
      <dgm:spPr/>
      <dgm:t>
        <a:bodyPr/>
        <a:lstStyle/>
        <a:p>
          <a:endParaRPr lang="en-US"/>
        </a:p>
      </dgm:t>
    </dgm:pt>
    <dgm:pt modelId="{DE07DA09-3F33-4708-8631-97C299DD4380}">
      <dgm:prSet/>
      <dgm:spPr/>
      <dgm:t>
        <a:bodyPr/>
        <a:lstStyle/>
        <a:p>
          <a:r>
            <a:rPr lang="en-US"/>
            <a:t>Personnel needs (such as professional development, staffing, salaries, benefits, supplies, etc.)</a:t>
          </a:r>
        </a:p>
      </dgm:t>
    </dgm:pt>
    <dgm:pt modelId="{79982179-90AC-45DD-A807-A280CC5A71F6}" type="parTrans" cxnId="{26651220-B411-4F5F-9B2F-46AA99AE41F9}">
      <dgm:prSet/>
      <dgm:spPr/>
      <dgm:t>
        <a:bodyPr/>
        <a:lstStyle/>
        <a:p>
          <a:endParaRPr lang="en-US"/>
        </a:p>
      </dgm:t>
    </dgm:pt>
    <dgm:pt modelId="{6D4036F0-842C-446C-A920-B443A853B8C6}" type="sibTrans" cxnId="{26651220-B411-4F5F-9B2F-46AA99AE41F9}">
      <dgm:prSet/>
      <dgm:spPr/>
      <dgm:t>
        <a:bodyPr/>
        <a:lstStyle/>
        <a:p>
          <a:endParaRPr lang="en-US"/>
        </a:p>
      </dgm:t>
    </dgm:pt>
    <dgm:pt modelId="{729905E6-FBBD-4DB0-842B-1F1039FB57F0}">
      <dgm:prSet/>
      <dgm:spPr/>
      <dgm:t>
        <a:bodyPr/>
        <a:lstStyle/>
        <a:p>
          <a:r>
            <a:rPr lang="en-US"/>
            <a:t>Board needs (such as training, legal fees, supplies, etc.)</a:t>
          </a:r>
        </a:p>
      </dgm:t>
    </dgm:pt>
    <dgm:pt modelId="{66C78D69-87EA-4FD5-A9D3-E9206CC97C46}" type="parTrans" cxnId="{6DE2703B-8659-45F7-B63C-949FF3093C28}">
      <dgm:prSet/>
      <dgm:spPr/>
      <dgm:t>
        <a:bodyPr/>
        <a:lstStyle/>
        <a:p>
          <a:endParaRPr lang="en-US"/>
        </a:p>
      </dgm:t>
    </dgm:pt>
    <dgm:pt modelId="{01B40CA6-4A09-40E0-AE19-E64665A06090}" type="sibTrans" cxnId="{6DE2703B-8659-45F7-B63C-949FF3093C28}">
      <dgm:prSet/>
      <dgm:spPr/>
      <dgm:t>
        <a:bodyPr/>
        <a:lstStyle/>
        <a:p>
          <a:endParaRPr lang="en-US"/>
        </a:p>
      </dgm:t>
    </dgm:pt>
    <dgm:pt modelId="{0137964E-AF88-4F0D-B77A-1CD0D9C7A804}">
      <dgm:prSet/>
      <dgm:spPr/>
      <dgm:t>
        <a:bodyPr/>
        <a:lstStyle/>
        <a:p>
          <a:r>
            <a:rPr lang="en-US"/>
            <a:t>Operational and maintenance needs (such as repairs &amp; maintenance, facilities, custodial, phones, utilities, transportation, supplies, etc.) </a:t>
          </a:r>
        </a:p>
      </dgm:t>
    </dgm:pt>
    <dgm:pt modelId="{F6A292BE-89B3-45D5-84F0-4FCF35D9378E}" type="parTrans" cxnId="{723D86D7-55CE-43DC-9C35-07FB8166D45E}">
      <dgm:prSet/>
      <dgm:spPr/>
      <dgm:t>
        <a:bodyPr/>
        <a:lstStyle/>
        <a:p>
          <a:endParaRPr lang="en-US"/>
        </a:p>
      </dgm:t>
    </dgm:pt>
    <dgm:pt modelId="{D067F5FF-6743-4264-A3A9-CB8162818C95}" type="sibTrans" cxnId="{723D86D7-55CE-43DC-9C35-07FB8166D45E}">
      <dgm:prSet/>
      <dgm:spPr/>
      <dgm:t>
        <a:bodyPr/>
        <a:lstStyle/>
        <a:p>
          <a:endParaRPr lang="en-US"/>
        </a:p>
      </dgm:t>
    </dgm:pt>
    <dgm:pt modelId="{CE40A9E1-1FFC-4639-957A-D72FB1EF349B}">
      <dgm:prSet/>
      <dgm:spPr/>
      <dgm:t>
        <a:bodyPr/>
        <a:lstStyle/>
        <a:p>
          <a:r>
            <a:rPr lang="en-US"/>
            <a:t>Include Memorandums of Agreement for Negotiated Services</a:t>
          </a:r>
        </a:p>
      </dgm:t>
    </dgm:pt>
    <dgm:pt modelId="{5D1B0D3C-FFF0-420D-9959-7076194F1A14}" type="parTrans" cxnId="{4EBC332B-3EE0-4AE2-B6EC-889A33F403D0}">
      <dgm:prSet/>
      <dgm:spPr/>
      <dgm:t>
        <a:bodyPr/>
        <a:lstStyle/>
        <a:p>
          <a:endParaRPr lang="en-US"/>
        </a:p>
      </dgm:t>
    </dgm:pt>
    <dgm:pt modelId="{BB5C3362-C5F1-4A23-AB70-594F47D09219}" type="sibTrans" cxnId="{4EBC332B-3EE0-4AE2-B6EC-889A33F403D0}">
      <dgm:prSet/>
      <dgm:spPr/>
      <dgm:t>
        <a:bodyPr/>
        <a:lstStyle/>
        <a:p>
          <a:endParaRPr lang="en-US"/>
        </a:p>
      </dgm:t>
    </dgm:pt>
    <dgm:pt modelId="{88F83D0D-3FF7-4FA4-B886-AD8CA6D366E5}" type="pres">
      <dgm:prSet presAssocID="{18154E06-048B-4EB2-8C16-22DFBA09649A}" presName="linear" presStyleCnt="0">
        <dgm:presLayoutVars>
          <dgm:animLvl val="lvl"/>
          <dgm:resizeHandles val="exact"/>
        </dgm:presLayoutVars>
      </dgm:prSet>
      <dgm:spPr/>
    </dgm:pt>
    <dgm:pt modelId="{CF8599EE-5ADB-4D9C-BF51-3BDDBBD74D40}" type="pres">
      <dgm:prSet presAssocID="{BDBA7F1F-9D45-40D7-A260-6A9B82D1DD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579F7B-E7EA-475F-B450-BE29C5964F7D}" type="pres">
      <dgm:prSet presAssocID="{BDBA7F1F-9D45-40D7-A260-6A9B82D1DD54}" presName="childText" presStyleLbl="revTx" presStyleIdx="0" presStyleCnt="1">
        <dgm:presLayoutVars>
          <dgm:bulletEnabled val="1"/>
        </dgm:presLayoutVars>
      </dgm:prSet>
      <dgm:spPr/>
    </dgm:pt>
    <dgm:pt modelId="{141F7BEE-AD6A-43B9-9216-2D16A17A7438}" type="pres">
      <dgm:prSet presAssocID="{CE40A9E1-1FFC-4639-957A-D72FB1EF34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651220-B411-4F5F-9B2F-46AA99AE41F9}" srcId="{BDBA7F1F-9D45-40D7-A260-6A9B82D1DD54}" destId="{DE07DA09-3F33-4708-8631-97C299DD4380}" srcOrd="1" destOrd="0" parTransId="{79982179-90AC-45DD-A807-A280CC5A71F6}" sibTransId="{6D4036F0-842C-446C-A920-B443A853B8C6}"/>
    <dgm:cxn modelId="{4EBC332B-3EE0-4AE2-B6EC-889A33F403D0}" srcId="{18154E06-048B-4EB2-8C16-22DFBA09649A}" destId="{CE40A9E1-1FFC-4639-957A-D72FB1EF349B}" srcOrd="1" destOrd="0" parTransId="{5D1B0D3C-FFF0-420D-9959-7076194F1A14}" sibTransId="{BB5C3362-C5F1-4A23-AB70-594F47D09219}"/>
    <dgm:cxn modelId="{FECE8A36-CDC5-443F-9C09-D2A53F83ACC9}" type="presOf" srcId="{BDBA7F1F-9D45-40D7-A260-6A9B82D1DD54}" destId="{CF8599EE-5ADB-4D9C-BF51-3BDDBBD74D40}" srcOrd="0" destOrd="0" presId="urn:microsoft.com/office/officeart/2005/8/layout/vList2"/>
    <dgm:cxn modelId="{6DE2703B-8659-45F7-B63C-949FF3093C28}" srcId="{BDBA7F1F-9D45-40D7-A260-6A9B82D1DD54}" destId="{729905E6-FBBD-4DB0-842B-1F1039FB57F0}" srcOrd="2" destOrd="0" parTransId="{66C78D69-87EA-4FD5-A9D3-E9206CC97C46}" sibTransId="{01B40CA6-4A09-40E0-AE19-E64665A06090}"/>
    <dgm:cxn modelId="{9C169567-A738-409A-AD71-96C0CC826E14}" type="presOf" srcId="{729905E6-FBBD-4DB0-842B-1F1039FB57F0}" destId="{30579F7B-E7EA-475F-B450-BE29C5964F7D}" srcOrd="0" destOrd="2" presId="urn:microsoft.com/office/officeart/2005/8/layout/vList2"/>
    <dgm:cxn modelId="{DDF17E51-8C68-447E-BAC6-DDF7B635ADCF}" type="presOf" srcId="{CE40A9E1-1FFC-4639-957A-D72FB1EF349B}" destId="{141F7BEE-AD6A-43B9-9216-2D16A17A7438}" srcOrd="0" destOrd="0" presId="urn:microsoft.com/office/officeart/2005/8/layout/vList2"/>
    <dgm:cxn modelId="{C7D25C90-D2B0-4E01-AABC-60E8B659ECA3}" type="presOf" srcId="{0137964E-AF88-4F0D-B77A-1CD0D9C7A804}" destId="{30579F7B-E7EA-475F-B450-BE29C5964F7D}" srcOrd="0" destOrd="3" presId="urn:microsoft.com/office/officeart/2005/8/layout/vList2"/>
    <dgm:cxn modelId="{D6D56D95-AA75-4501-B819-D6A97156ACA8}" srcId="{18154E06-048B-4EB2-8C16-22DFBA09649A}" destId="{BDBA7F1F-9D45-40D7-A260-6A9B82D1DD54}" srcOrd="0" destOrd="0" parTransId="{F78AFEE7-323A-4A2C-B89F-7313D60D1ABF}" sibTransId="{EDB0CD76-652D-4F6C-A1C4-C520053E8A30}"/>
    <dgm:cxn modelId="{AA70F8A5-3F52-4507-9549-F1F68271D84F}" srcId="{BDBA7F1F-9D45-40D7-A260-6A9B82D1DD54}" destId="{8BABBBE6-CAA4-40AF-A32C-37A6D9F65BF7}" srcOrd="0" destOrd="0" parTransId="{F0FC19A0-A008-41BA-AC54-35CA8D17917A}" sibTransId="{3F82DD6E-DB55-4252-A433-0D46643FA49B}"/>
    <dgm:cxn modelId="{8E8351AC-D5D4-48A6-B07E-032D82091914}" type="presOf" srcId="{18154E06-048B-4EB2-8C16-22DFBA09649A}" destId="{88F83D0D-3FF7-4FA4-B886-AD8CA6D366E5}" srcOrd="0" destOrd="0" presId="urn:microsoft.com/office/officeart/2005/8/layout/vList2"/>
    <dgm:cxn modelId="{7D2270D5-CCC7-484D-A352-2C1D3B331970}" type="presOf" srcId="{8BABBBE6-CAA4-40AF-A32C-37A6D9F65BF7}" destId="{30579F7B-E7EA-475F-B450-BE29C5964F7D}" srcOrd="0" destOrd="0" presId="urn:microsoft.com/office/officeart/2005/8/layout/vList2"/>
    <dgm:cxn modelId="{723D86D7-55CE-43DC-9C35-07FB8166D45E}" srcId="{BDBA7F1F-9D45-40D7-A260-6A9B82D1DD54}" destId="{0137964E-AF88-4F0D-B77A-1CD0D9C7A804}" srcOrd="3" destOrd="0" parTransId="{F6A292BE-89B3-45D5-84F0-4FCF35D9378E}" sibTransId="{D067F5FF-6743-4264-A3A9-CB8162818C95}"/>
    <dgm:cxn modelId="{D02420F9-CABB-41E6-9AC2-9E3E5C174888}" type="presOf" srcId="{DE07DA09-3F33-4708-8631-97C299DD4380}" destId="{30579F7B-E7EA-475F-B450-BE29C5964F7D}" srcOrd="0" destOrd="1" presId="urn:microsoft.com/office/officeart/2005/8/layout/vList2"/>
    <dgm:cxn modelId="{440485B7-742D-4EBB-9FE8-27D51B03851A}" type="presParOf" srcId="{88F83D0D-3FF7-4FA4-B886-AD8CA6D366E5}" destId="{CF8599EE-5ADB-4D9C-BF51-3BDDBBD74D40}" srcOrd="0" destOrd="0" presId="urn:microsoft.com/office/officeart/2005/8/layout/vList2"/>
    <dgm:cxn modelId="{B280C179-E212-4E7E-9DCD-770BF56FC528}" type="presParOf" srcId="{88F83D0D-3FF7-4FA4-B886-AD8CA6D366E5}" destId="{30579F7B-E7EA-475F-B450-BE29C5964F7D}" srcOrd="1" destOrd="0" presId="urn:microsoft.com/office/officeart/2005/8/layout/vList2"/>
    <dgm:cxn modelId="{E548946E-5774-42D6-B178-C0EDB5196DA4}" type="presParOf" srcId="{88F83D0D-3FF7-4FA4-B886-AD8CA6D366E5}" destId="{141F7BEE-AD6A-43B9-9216-2D16A17A74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90792-AD87-49E8-AF56-07AD65816A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9C5FE7-CB5A-4CCA-AF8A-F1D4737ECEE0}">
      <dgm:prSet/>
      <dgm:spPr/>
      <dgm:t>
        <a:bodyPr/>
        <a:lstStyle/>
        <a:p>
          <a:r>
            <a:rPr lang="en-US"/>
            <a:t>Estimation of the timing and amounts of cash inflows and outflows over a specific period of time. </a:t>
          </a:r>
        </a:p>
      </dgm:t>
    </dgm:pt>
    <dgm:pt modelId="{0DFB6F48-B9AB-400D-BF6B-66EBDC59D2D7}" type="parTrans" cxnId="{B49F591A-C2D6-4368-A175-0C8CD9EF6201}">
      <dgm:prSet/>
      <dgm:spPr/>
      <dgm:t>
        <a:bodyPr/>
        <a:lstStyle/>
        <a:p>
          <a:endParaRPr lang="en-US"/>
        </a:p>
      </dgm:t>
    </dgm:pt>
    <dgm:pt modelId="{5CF1A512-730B-4B74-8B88-4CC3AAC0E3E3}" type="sibTrans" cxnId="{B49F591A-C2D6-4368-A175-0C8CD9EF6201}">
      <dgm:prSet/>
      <dgm:spPr/>
      <dgm:t>
        <a:bodyPr/>
        <a:lstStyle/>
        <a:p>
          <a:endParaRPr lang="en-US"/>
        </a:p>
      </dgm:t>
    </dgm:pt>
    <dgm:pt modelId="{CC4580AF-5B61-4C26-8080-7D271147D2ED}">
      <dgm:prSet/>
      <dgm:spPr/>
      <dgm:t>
        <a:bodyPr/>
        <a:lstStyle/>
        <a:p>
          <a:r>
            <a:rPr lang="en-US"/>
            <a:t>Inflows = revenue</a:t>
          </a:r>
        </a:p>
      </dgm:t>
    </dgm:pt>
    <dgm:pt modelId="{DAACE1FF-E796-45F6-83D4-1CBFE03166E0}" type="parTrans" cxnId="{88BA4B78-83C5-4044-8EBE-4C705E5D19E9}">
      <dgm:prSet/>
      <dgm:spPr/>
      <dgm:t>
        <a:bodyPr/>
        <a:lstStyle/>
        <a:p>
          <a:endParaRPr lang="en-US"/>
        </a:p>
      </dgm:t>
    </dgm:pt>
    <dgm:pt modelId="{3ACCE7B9-7C40-4D97-AA51-23490DD456E1}" type="sibTrans" cxnId="{88BA4B78-83C5-4044-8EBE-4C705E5D19E9}">
      <dgm:prSet/>
      <dgm:spPr/>
      <dgm:t>
        <a:bodyPr/>
        <a:lstStyle/>
        <a:p>
          <a:endParaRPr lang="en-US"/>
        </a:p>
      </dgm:t>
    </dgm:pt>
    <dgm:pt modelId="{01E3B657-7A30-4782-990A-9A76CCA602F5}">
      <dgm:prSet/>
      <dgm:spPr/>
      <dgm:t>
        <a:bodyPr/>
        <a:lstStyle/>
        <a:p>
          <a:r>
            <a:rPr lang="en-US"/>
            <a:t>Outflows = expenditures</a:t>
          </a:r>
        </a:p>
      </dgm:t>
    </dgm:pt>
    <dgm:pt modelId="{6E42BF46-C926-40BC-BE27-305F11AD7685}" type="parTrans" cxnId="{2015076F-4F1A-4CDC-9B9B-2ECC151B621A}">
      <dgm:prSet/>
      <dgm:spPr/>
      <dgm:t>
        <a:bodyPr/>
        <a:lstStyle/>
        <a:p>
          <a:endParaRPr lang="en-US"/>
        </a:p>
      </dgm:t>
    </dgm:pt>
    <dgm:pt modelId="{3F475893-03D6-4A7E-BE9A-18D4246D88C7}" type="sibTrans" cxnId="{2015076F-4F1A-4CDC-9B9B-2ECC151B621A}">
      <dgm:prSet/>
      <dgm:spPr/>
      <dgm:t>
        <a:bodyPr/>
        <a:lstStyle/>
        <a:p>
          <a:endParaRPr lang="en-US"/>
        </a:p>
      </dgm:t>
    </dgm:pt>
    <dgm:pt modelId="{AC68C074-9164-4253-85E9-384B9353A825}" type="pres">
      <dgm:prSet presAssocID="{E1D90792-AD87-49E8-AF56-07AD65816A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3175D4-90AA-41AB-A6FC-FDB47D35CA8F}" type="pres">
      <dgm:prSet presAssocID="{CA9C5FE7-CB5A-4CCA-AF8A-F1D4737ECEE0}" presName="hierRoot1" presStyleCnt="0"/>
      <dgm:spPr/>
    </dgm:pt>
    <dgm:pt modelId="{FFF68675-2A69-4759-BBBE-9240E419D9C8}" type="pres">
      <dgm:prSet presAssocID="{CA9C5FE7-CB5A-4CCA-AF8A-F1D4737ECEE0}" presName="composite" presStyleCnt="0"/>
      <dgm:spPr/>
    </dgm:pt>
    <dgm:pt modelId="{BCE88BF9-B727-4F18-94C8-69AFE85F736F}" type="pres">
      <dgm:prSet presAssocID="{CA9C5FE7-CB5A-4CCA-AF8A-F1D4737ECEE0}" presName="background" presStyleLbl="node0" presStyleIdx="0" presStyleCnt="3"/>
      <dgm:spPr/>
    </dgm:pt>
    <dgm:pt modelId="{7A21FD9C-50E0-4F21-98FB-DD30F2235364}" type="pres">
      <dgm:prSet presAssocID="{CA9C5FE7-CB5A-4CCA-AF8A-F1D4737ECEE0}" presName="text" presStyleLbl="fgAcc0" presStyleIdx="0" presStyleCnt="3">
        <dgm:presLayoutVars>
          <dgm:chPref val="3"/>
        </dgm:presLayoutVars>
      </dgm:prSet>
      <dgm:spPr/>
    </dgm:pt>
    <dgm:pt modelId="{90848874-6CE3-4655-B9BE-EE6E682C2DD2}" type="pres">
      <dgm:prSet presAssocID="{CA9C5FE7-CB5A-4CCA-AF8A-F1D4737ECEE0}" presName="hierChild2" presStyleCnt="0"/>
      <dgm:spPr/>
    </dgm:pt>
    <dgm:pt modelId="{B7F7A43D-F887-4A24-88C4-C34F5A85D8D2}" type="pres">
      <dgm:prSet presAssocID="{CC4580AF-5B61-4C26-8080-7D271147D2ED}" presName="hierRoot1" presStyleCnt="0"/>
      <dgm:spPr/>
    </dgm:pt>
    <dgm:pt modelId="{57802A33-50BD-402B-B273-6F363F4B8190}" type="pres">
      <dgm:prSet presAssocID="{CC4580AF-5B61-4C26-8080-7D271147D2ED}" presName="composite" presStyleCnt="0"/>
      <dgm:spPr/>
    </dgm:pt>
    <dgm:pt modelId="{C5848348-DA21-45DF-AA87-3E3FF18F7BDC}" type="pres">
      <dgm:prSet presAssocID="{CC4580AF-5B61-4C26-8080-7D271147D2ED}" presName="background" presStyleLbl="node0" presStyleIdx="1" presStyleCnt="3"/>
      <dgm:spPr/>
    </dgm:pt>
    <dgm:pt modelId="{07061B4E-F9E1-4C48-B7C2-78619202C3CB}" type="pres">
      <dgm:prSet presAssocID="{CC4580AF-5B61-4C26-8080-7D271147D2ED}" presName="text" presStyleLbl="fgAcc0" presStyleIdx="1" presStyleCnt="3">
        <dgm:presLayoutVars>
          <dgm:chPref val="3"/>
        </dgm:presLayoutVars>
      </dgm:prSet>
      <dgm:spPr/>
    </dgm:pt>
    <dgm:pt modelId="{97692464-5499-4C33-978C-4CA8F9BC91C4}" type="pres">
      <dgm:prSet presAssocID="{CC4580AF-5B61-4C26-8080-7D271147D2ED}" presName="hierChild2" presStyleCnt="0"/>
      <dgm:spPr/>
    </dgm:pt>
    <dgm:pt modelId="{061428FD-DADC-421D-A3D9-AA5697F1B5F1}" type="pres">
      <dgm:prSet presAssocID="{01E3B657-7A30-4782-990A-9A76CCA602F5}" presName="hierRoot1" presStyleCnt="0"/>
      <dgm:spPr/>
    </dgm:pt>
    <dgm:pt modelId="{7DB7F55E-AE11-476E-A5F8-B8AC0EB08659}" type="pres">
      <dgm:prSet presAssocID="{01E3B657-7A30-4782-990A-9A76CCA602F5}" presName="composite" presStyleCnt="0"/>
      <dgm:spPr/>
    </dgm:pt>
    <dgm:pt modelId="{DBFD3B05-05D0-4587-B209-4B0E82AF474B}" type="pres">
      <dgm:prSet presAssocID="{01E3B657-7A30-4782-990A-9A76CCA602F5}" presName="background" presStyleLbl="node0" presStyleIdx="2" presStyleCnt="3"/>
      <dgm:spPr/>
    </dgm:pt>
    <dgm:pt modelId="{C2A47573-C159-4315-A3C5-90E170FA2A94}" type="pres">
      <dgm:prSet presAssocID="{01E3B657-7A30-4782-990A-9A76CCA602F5}" presName="text" presStyleLbl="fgAcc0" presStyleIdx="2" presStyleCnt="3">
        <dgm:presLayoutVars>
          <dgm:chPref val="3"/>
        </dgm:presLayoutVars>
      </dgm:prSet>
      <dgm:spPr/>
    </dgm:pt>
    <dgm:pt modelId="{231F4124-1C44-416D-AF94-18E10B615565}" type="pres">
      <dgm:prSet presAssocID="{01E3B657-7A30-4782-990A-9A76CCA602F5}" presName="hierChild2" presStyleCnt="0"/>
      <dgm:spPr/>
    </dgm:pt>
  </dgm:ptLst>
  <dgm:cxnLst>
    <dgm:cxn modelId="{9288880C-D08C-4A55-8837-F4DD4CA58DEB}" type="presOf" srcId="{01E3B657-7A30-4782-990A-9A76CCA602F5}" destId="{C2A47573-C159-4315-A3C5-90E170FA2A94}" srcOrd="0" destOrd="0" presId="urn:microsoft.com/office/officeart/2005/8/layout/hierarchy1"/>
    <dgm:cxn modelId="{B49F591A-C2D6-4368-A175-0C8CD9EF6201}" srcId="{E1D90792-AD87-49E8-AF56-07AD65816AED}" destId="{CA9C5FE7-CB5A-4CCA-AF8A-F1D4737ECEE0}" srcOrd="0" destOrd="0" parTransId="{0DFB6F48-B9AB-400D-BF6B-66EBDC59D2D7}" sibTransId="{5CF1A512-730B-4B74-8B88-4CC3AAC0E3E3}"/>
    <dgm:cxn modelId="{ED7C9669-FAA7-4285-8EED-AE18F23E395C}" type="presOf" srcId="{E1D90792-AD87-49E8-AF56-07AD65816AED}" destId="{AC68C074-9164-4253-85E9-384B9353A825}" srcOrd="0" destOrd="0" presId="urn:microsoft.com/office/officeart/2005/8/layout/hierarchy1"/>
    <dgm:cxn modelId="{2015076F-4F1A-4CDC-9B9B-2ECC151B621A}" srcId="{E1D90792-AD87-49E8-AF56-07AD65816AED}" destId="{01E3B657-7A30-4782-990A-9A76CCA602F5}" srcOrd="2" destOrd="0" parTransId="{6E42BF46-C926-40BC-BE27-305F11AD7685}" sibTransId="{3F475893-03D6-4A7E-BE9A-18D4246D88C7}"/>
    <dgm:cxn modelId="{88BA4B78-83C5-4044-8EBE-4C705E5D19E9}" srcId="{E1D90792-AD87-49E8-AF56-07AD65816AED}" destId="{CC4580AF-5B61-4C26-8080-7D271147D2ED}" srcOrd="1" destOrd="0" parTransId="{DAACE1FF-E796-45F6-83D4-1CBFE03166E0}" sibTransId="{3ACCE7B9-7C40-4D97-AA51-23490DD456E1}"/>
    <dgm:cxn modelId="{401AB48A-B309-41F4-ACD7-8A98E24B6897}" type="presOf" srcId="{CC4580AF-5B61-4C26-8080-7D271147D2ED}" destId="{07061B4E-F9E1-4C48-B7C2-78619202C3CB}" srcOrd="0" destOrd="0" presId="urn:microsoft.com/office/officeart/2005/8/layout/hierarchy1"/>
    <dgm:cxn modelId="{AFCF27B0-E645-490A-9A05-FE5E554B49E7}" type="presOf" srcId="{CA9C5FE7-CB5A-4CCA-AF8A-F1D4737ECEE0}" destId="{7A21FD9C-50E0-4F21-98FB-DD30F2235364}" srcOrd="0" destOrd="0" presId="urn:microsoft.com/office/officeart/2005/8/layout/hierarchy1"/>
    <dgm:cxn modelId="{DE329C03-3802-44BA-8AEF-C2FF5D152546}" type="presParOf" srcId="{AC68C074-9164-4253-85E9-384B9353A825}" destId="{0A3175D4-90AA-41AB-A6FC-FDB47D35CA8F}" srcOrd="0" destOrd="0" presId="urn:microsoft.com/office/officeart/2005/8/layout/hierarchy1"/>
    <dgm:cxn modelId="{B78BD322-967A-460B-90FC-43602177F566}" type="presParOf" srcId="{0A3175D4-90AA-41AB-A6FC-FDB47D35CA8F}" destId="{FFF68675-2A69-4759-BBBE-9240E419D9C8}" srcOrd="0" destOrd="0" presId="urn:microsoft.com/office/officeart/2005/8/layout/hierarchy1"/>
    <dgm:cxn modelId="{6EC2059F-A410-46B3-9148-9D0974338B82}" type="presParOf" srcId="{FFF68675-2A69-4759-BBBE-9240E419D9C8}" destId="{BCE88BF9-B727-4F18-94C8-69AFE85F736F}" srcOrd="0" destOrd="0" presId="urn:microsoft.com/office/officeart/2005/8/layout/hierarchy1"/>
    <dgm:cxn modelId="{98200C5B-D96C-4797-B9F4-3D162D437C85}" type="presParOf" srcId="{FFF68675-2A69-4759-BBBE-9240E419D9C8}" destId="{7A21FD9C-50E0-4F21-98FB-DD30F2235364}" srcOrd="1" destOrd="0" presId="urn:microsoft.com/office/officeart/2005/8/layout/hierarchy1"/>
    <dgm:cxn modelId="{B6D8BC16-9E97-463B-B05F-1C92E17EB624}" type="presParOf" srcId="{0A3175D4-90AA-41AB-A6FC-FDB47D35CA8F}" destId="{90848874-6CE3-4655-B9BE-EE6E682C2DD2}" srcOrd="1" destOrd="0" presId="urn:microsoft.com/office/officeart/2005/8/layout/hierarchy1"/>
    <dgm:cxn modelId="{6C3D7CAF-4395-4F0B-BA72-2D39E103674D}" type="presParOf" srcId="{AC68C074-9164-4253-85E9-384B9353A825}" destId="{B7F7A43D-F887-4A24-88C4-C34F5A85D8D2}" srcOrd="1" destOrd="0" presId="urn:microsoft.com/office/officeart/2005/8/layout/hierarchy1"/>
    <dgm:cxn modelId="{18DBE661-4ABF-4FA7-8677-D731C3609C51}" type="presParOf" srcId="{B7F7A43D-F887-4A24-88C4-C34F5A85D8D2}" destId="{57802A33-50BD-402B-B273-6F363F4B8190}" srcOrd="0" destOrd="0" presId="urn:microsoft.com/office/officeart/2005/8/layout/hierarchy1"/>
    <dgm:cxn modelId="{BE2615A0-8636-454A-99C9-D2082DDB0D56}" type="presParOf" srcId="{57802A33-50BD-402B-B273-6F363F4B8190}" destId="{C5848348-DA21-45DF-AA87-3E3FF18F7BDC}" srcOrd="0" destOrd="0" presId="urn:microsoft.com/office/officeart/2005/8/layout/hierarchy1"/>
    <dgm:cxn modelId="{C23D513A-6367-4764-8DBA-992823E217DB}" type="presParOf" srcId="{57802A33-50BD-402B-B273-6F363F4B8190}" destId="{07061B4E-F9E1-4C48-B7C2-78619202C3CB}" srcOrd="1" destOrd="0" presId="urn:microsoft.com/office/officeart/2005/8/layout/hierarchy1"/>
    <dgm:cxn modelId="{93617021-C959-41D0-897F-D43F3B1511D1}" type="presParOf" srcId="{B7F7A43D-F887-4A24-88C4-C34F5A85D8D2}" destId="{97692464-5499-4C33-978C-4CA8F9BC91C4}" srcOrd="1" destOrd="0" presId="urn:microsoft.com/office/officeart/2005/8/layout/hierarchy1"/>
    <dgm:cxn modelId="{1E0EB6E1-87BE-47F3-9552-F6EAD3CB1703}" type="presParOf" srcId="{AC68C074-9164-4253-85E9-384B9353A825}" destId="{061428FD-DADC-421D-A3D9-AA5697F1B5F1}" srcOrd="2" destOrd="0" presId="urn:microsoft.com/office/officeart/2005/8/layout/hierarchy1"/>
    <dgm:cxn modelId="{6AF6576D-7322-4828-9B78-FE2F27ECDCAB}" type="presParOf" srcId="{061428FD-DADC-421D-A3D9-AA5697F1B5F1}" destId="{7DB7F55E-AE11-476E-A5F8-B8AC0EB08659}" srcOrd="0" destOrd="0" presId="urn:microsoft.com/office/officeart/2005/8/layout/hierarchy1"/>
    <dgm:cxn modelId="{198B0B26-0765-4939-B67B-B5E50BC4C2FE}" type="presParOf" srcId="{7DB7F55E-AE11-476E-A5F8-B8AC0EB08659}" destId="{DBFD3B05-05D0-4587-B209-4B0E82AF474B}" srcOrd="0" destOrd="0" presId="urn:microsoft.com/office/officeart/2005/8/layout/hierarchy1"/>
    <dgm:cxn modelId="{46D2143F-5D77-4C28-A7FC-D9ADCC910392}" type="presParOf" srcId="{7DB7F55E-AE11-476E-A5F8-B8AC0EB08659}" destId="{C2A47573-C159-4315-A3C5-90E170FA2A94}" srcOrd="1" destOrd="0" presId="urn:microsoft.com/office/officeart/2005/8/layout/hierarchy1"/>
    <dgm:cxn modelId="{5643DDFF-5D70-4C18-86B2-2D5BF5A794FB}" type="presParOf" srcId="{061428FD-DADC-421D-A3D9-AA5697F1B5F1}" destId="{231F4124-1C44-416D-AF94-18E10B6155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E66EE-0D58-4CC5-8DA5-7D2D5FE4793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DD5A03-D1FF-49FE-9745-7DA233EA567E}">
      <dgm:prSet/>
      <dgm:spPr/>
      <dgm:t>
        <a:bodyPr/>
        <a:lstStyle/>
        <a:p>
          <a:r>
            <a:rPr lang="en-US"/>
            <a:t>Lease with facility owner with upfits to meet improvement included</a:t>
          </a:r>
        </a:p>
      </dgm:t>
    </dgm:pt>
    <dgm:pt modelId="{5EB44642-F398-4410-A52F-FE3B9AE84172}" type="parTrans" cxnId="{D0B9E5AE-DC3D-41C3-A9A0-E5FA80557F7D}">
      <dgm:prSet/>
      <dgm:spPr/>
      <dgm:t>
        <a:bodyPr/>
        <a:lstStyle/>
        <a:p>
          <a:endParaRPr lang="en-US"/>
        </a:p>
      </dgm:t>
    </dgm:pt>
    <dgm:pt modelId="{C955B1F8-1EDD-44E9-B2F5-782248541E91}" type="sibTrans" cxnId="{D0B9E5AE-DC3D-41C3-A9A0-E5FA80557F7D}">
      <dgm:prSet/>
      <dgm:spPr/>
      <dgm:t>
        <a:bodyPr/>
        <a:lstStyle/>
        <a:p>
          <a:endParaRPr lang="en-US"/>
        </a:p>
      </dgm:t>
    </dgm:pt>
    <dgm:pt modelId="{717A2060-106D-4484-83C3-411B78E896E0}">
      <dgm:prSet/>
      <dgm:spPr/>
      <dgm:t>
        <a:bodyPr/>
        <a:lstStyle/>
        <a:p>
          <a:r>
            <a:rPr lang="en-US"/>
            <a:t>Lease with facility owner with upfits being funded from outside group</a:t>
          </a:r>
        </a:p>
      </dgm:t>
    </dgm:pt>
    <dgm:pt modelId="{00810396-30E7-4253-A585-386040E07378}" type="parTrans" cxnId="{7F50376E-4207-40CB-A6F9-788848157554}">
      <dgm:prSet/>
      <dgm:spPr/>
      <dgm:t>
        <a:bodyPr/>
        <a:lstStyle/>
        <a:p>
          <a:endParaRPr lang="en-US"/>
        </a:p>
      </dgm:t>
    </dgm:pt>
    <dgm:pt modelId="{05BDE466-933D-4862-9975-39EC8A2350C8}" type="sibTrans" cxnId="{7F50376E-4207-40CB-A6F9-788848157554}">
      <dgm:prSet/>
      <dgm:spPr/>
      <dgm:t>
        <a:bodyPr/>
        <a:lstStyle/>
        <a:p>
          <a:endParaRPr lang="en-US"/>
        </a:p>
      </dgm:t>
    </dgm:pt>
    <dgm:pt modelId="{9B1A3BC9-F600-4482-B567-A4259E9E0A57}">
      <dgm:prSet/>
      <dgm:spPr/>
      <dgm:t>
        <a:bodyPr/>
        <a:lstStyle/>
        <a:p>
          <a:r>
            <a:rPr lang="en-US"/>
            <a:t>Developer funding</a:t>
          </a:r>
        </a:p>
      </dgm:t>
    </dgm:pt>
    <dgm:pt modelId="{75E70AC5-BD37-4E0B-A632-3B42A0A7B586}" type="parTrans" cxnId="{A98D59F0-635D-4793-8D85-3D101FC84110}">
      <dgm:prSet/>
      <dgm:spPr/>
      <dgm:t>
        <a:bodyPr/>
        <a:lstStyle/>
        <a:p>
          <a:endParaRPr lang="en-US"/>
        </a:p>
      </dgm:t>
    </dgm:pt>
    <dgm:pt modelId="{7792D508-4FF2-4438-ACC3-D30746E25744}" type="sibTrans" cxnId="{A98D59F0-635D-4793-8D85-3D101FC84110}">
      <dgm:prSet/>
      <dgm:spPr/>
      <dgm:t>
        <a:bodyPr/>
        <a:lstStyle/>
        <a:p>
          <a:endParaRPr lang="en-US"/>
        </a:p>
      </dgm:t>
    </dgm:pt>
    <dgm:pt modelId="{2CA07F3D-F1E5-4787-89BF-C037ACB3C12D}">
      <dgm:prSet/>
      <dgm:spPr/>
      <dgm:t>
        <a:bodyPr/>
        <a:lstStyle/>
        <a:p>
          <a:r>
            <a:rPr lang="en-US"/>
            <a:t>This may be a lease/buy-out or a bond deal</a:t>
          </a:r>
        </a:p>
      </dgm:t>
    </dgm:pt>
    <dgm:pt modelId="{4A21AB5B-367F-4F57-9057-4641295254DD}" type="parTrans" cxnId="{53F2CC8E-E5EE-4B84-8171-85327BDC0F95}">
      <dgm:prSet/>
      <dgm:spPr/>
      <dgm:t>
        <a:bodyPr/>
        <a:lstStyle/>
        <a:p>
          <a:endParaRPr lang="en-US"/>
        </a:p>
      </dgm:t>
    </dgm:pt>
    <dgm:pt modelId="{0D5D4CC4-50CE-4E7E-9B5F-60B55780C3DB}" type="sibTrans" cxnId="{53F2CC8E-E5EE-4B84-8171-85327BDC0F95}">
      <dgm:prSet/>
      <dgm:spPr/>
      <dgm:t>
        <a:bodyPr/>
        <a:lstStyle/>
        <a:p>
          <a:endParaRPr lang="en-US"/>
        </a:p>
      </dgm:t>
    </dgm:pt>
    <dgm:pt modelId="{37EB751C-53CA-4ABC-8CAD-A8CD642DD03F}">
      <dgm:prSet/>
      <dgm:spPr/>
      <dgm:t>
        <a:bodyPr/>
        <a:lstStyle/>
        <a:p>
          <a:r>
            <a:rPr lang="en-US"/>
            <a:t>Bond Deal</a:t>
          </a:r>
        </a:p>
      </dgm:t>
    </dgm:pt>
    <dgm:pt modelId="{E5E9179A-D158-46CF-B524-288EDEE6FC9F}" type="parTrans" cxnId="{36A15775-06B6-4FA5-B609-976F44CBBE27}">
      <dgm:prSet/>
      <dgm:spPr/>
      <dgm:t>
        <a:bodyPr/>
        <a:lstStyle/>
        <a:p>
          <a:endParaRPr lang="en-US"/>
        </a:p>
      </dgm:t>
    </dgm:pt>
    <dgm:pt modelId="{99E5D876-3A2A-4825-951B-1E65C34270B2}" type="sibTrans" cxnId="{36A15775-06B6-4FA5-B609-976F44CBBE27}">
      <dgm:prSet/>
      <dgm:spPr/>
      <dgm:t>
        <a:bodyPr/>
        <a:lstStyle/>
        <a:p>
          <a:endParaRPr lang="en-US"/>
        </a:p>
      </dgm:t>
    </dgm:pt>
    <dgm:pt modelId="{FEE5D975-B889-48E8-9DDA-AD14D128F245}" type="pres">
      <dgm:prSet presAssocID="{02DE66EE-0D58-4CC5-8DA5-7D2D5FE47938}" presName="linear" presStyleCnt="0">
        <dgm:presLayoutVars>
          <dgm:animLvl val="lvl"/>
          <dgm:resizeHandles val="exact"/>
        </dgm:presLayoutVars>
      </dgm:prSet>
      <dgm:spPr/>
    </dgm:pt>
    <dgm:pt modelId="{EBCE8C9A-69EF-4B9E-8A2F-B85913BA7D54}" type="pres">
      <dgm:prSet presAssocID="{6FDD5A03-D1FF-49FE-9745-7DA233EA56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DA32B1-9711-4BA8-9590-BA43E908FBA2}" type="pres">
      <dgm:prSet presAssocID="{C955B1F8-1EDD-44E9-B2F5-782248541E91}" presName="spacer" presStyleCnt="0"/>
      <dgm:spPr/>
    </dgm:pt>
    <dgm:pt modelId="{ABA9D6E4-0237-43FB-A565-B14B7C0C8696}" type="pres">
      <dgm:prSet presAssocID="{717A2060-106D-4484-83C3-411B78E896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EB877A-4A94-4239-A05D-20B30552B8DA}" type="pres">
      <dgm:prSet presAssocID="{05BDE466-933D-4862-9975-39EC8A2350C8}" presName="spacer" presStyleCnt="0"/>
      <dgm:spPr/>
    </dgm:pt>
    <dgm:pt modelId="{449C9D64-4E4E-4459-9541-4587CFB44F04}" type="pres">
      <dgm:prSet presAssocID="{9B1A3BC9-F600-4482-B567-A4259E9E0A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4E0475-4B42-4861-9C7B-CF49D4E19D77}" type="pres">
      <dgm:prSet presAssocID="{9B1A3BC9-F600-4482-B567-A4259E9E0A57}" presName="childText" presStyleLbl="revTx" presStyleIdx="0" presStyleCnt="1">
        <dgm:presLayoutVars>
          <dgm:bulletEnabled val="1"/>
        </dgm:presLayoutVars>
      </dgm:prSet>
      <dgm:spPr/>
    </dgm:pt>
    <dgm:pt modelId="{C1A58CCE-06F0-44EC-B991-D2E0F9B79C05}" type="pres">
      <dgm:prSet presAssocID="{37EB751C-53CA-4ABC-8CAD-A8CD642DD0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83710A-FFD1-4FDC-9069-7EE1D67AD07C}" type="presOf" srcId="{6FDD5A03-D1FF-49FE-9745-7DA233EA567E}" destId="{EBCE8C9A-69EF-4B9E-8A2F-B85913BA7D54}" srcOrd="0" destOrd="0" presId="urn:microsoft.com/office/officeart/2005/8/layout/vList2"/>
    <dgm:cxn modelId="{E82BD911-28E8-4629-B35A-33DA21BA4C30}" type="presOf" srcId="{02DE66EE-0D58-4CC5-8DA5-7D2D5FE47938}" destId="{FEE5D975-B889-48E8-9DDA-AD14D128F245}" srcOrd="0" destOrd="0" presId="urn:microsoft.com/office/officeart/2005/8/layout/vList2"/>
    <dgm:cxn modelId="{FA5AB81F-99DD-4998-AF2D-81BA2B22D725}" type="presOf" srcId="{717A2060-106D-4484-83C3-411B78E896E0}" destId="{ABA9D6E4-0237-43FB-A565-B14B7C0C8696}" srcOrd="0" destOrd="0" presId="urn:microsoft.com/office/officeart/2005/8/layout/vList2"/>
    <dgm:cxn modelId="{7F50376E-4207-40CB-A6F9-788848157554}" srcId="{02DE66EE-0D58-4CC5-8DA5-7D2D5FE47938}" destId="{717A2060-106D-4484-83C3-411B78E896E0}" srcOrd="1" destOrd="0" parTransId="{00810396-30E7-4253-A585-386040E07378}" sibTransId="{05BDE466-933D-4862-9975-39EC8A2350C8}"/>
    <dgm:cxn modelId="{36A15775-06B6-4FA5-B609-976F44CBBE27}" srcId="{02DE66EE-0D58-4CC5-8DA5-7D2D5FE47938}" destId="{37EB751C-53CA-4ABC-8CAD-A8CD642DD03F}" srcOrd="3" destOrd="0" parTransId="{E5E9179A-D158-46CF-B524-288EDEE6FC9F}" sibTransId="{99E5D876-3A2A-4825-951B-1E65C34270B2}"/>
    <dgm:cxn modelId="{53F2CC8E-E5EE-4B84-8171-85327BDC0F95}" srcId="{9B1A3BC9-F600-4482-B567-A4259E9E0A57}" destId="{2CA07F3D-F1E5-4787-89BF-C037ACB3C12D}" srcOrd="0" destOrd="0" parTransId="{4A21AB5B-367F-4F57-9057-4641295254DD}" sibTransId="{0D5D4CC4-50CE-4E7E-9B5F-60B55780C3DB}"/>
    <dgm:cxn modelId="{D0B9E5AE-DC3D-41C3-A9A0-E5FA80557F7D}" srcId="{02DE66EE-0D58-4CC5-8DA5-7D2D5FE47938}" destId="{6FDD5A03-D1FF-49FE-9745-7DA233EA567E}" srcOrd="0" destOrd="0" parTransId="{5EB44642-F398-4410-A52F-FE3B9AE84172}" sibTransId="{C955B1F8-1EDD-44E9-B2F5-782248541E91}"/>
    <dgm:cxn modelId="{B2E4FDCC-9A5F-4CDC-8150-9D50B02B6EF3}" type="presOf" srcId="{2CA07F3D-F1E5-4787-89BF-C037ACB3C12D}" destId="{8C4E0475-4B42-4861-9C7B-CF49D4E19D77}" srcOrd="0" destOrd="0" presId="urn:microsoft.com/office/officeart/2005/8/layout/vList2"/>
    <dgm:cxn modelId="{07B1EAE0-9FBE-4CE2-840E-9476183B70E8}" type="presOf" srcId="{9B1A3BC9-F600-4482-B567-A4259E9E0A57}" destId="{449C9D64-4E4E-4459-9541-4587CFB44F04}" srcOrd="0" destOrd="0" presId="urn:microsoft.com/office/officeart/2005/8/layout/vList2"/>
    <dgm:cxn modelId="{AE3899ED-695C-47C3-B5E2-FAE18D69FA56}" type="presOf" srcId="{37EB751C-53CA-4ABC-8CAD-A8CD642DD03F}" destId="{C1A58CCE-06F0-44EC-B991-D2E0F9B79C05}" srcOrd="0" destOrd="0" presId="urn:microsoft.com/office/officeart/2005/8/layout/vList2"/>
    <dgm:cxn modelId="{A98D59F0-635D-4793-8D85-3D101FC84110}" srcId="{02DE66EE-0D58-4CC5-8DA5-7D2D5FE47938}" destId="{9B1A3BC9-F600-4482-B567-A4259E9E0A57}" srcOrd="2" destOrd="0" parTransId="{75E70AC5-BD37-4E0B-A632-3B42A0A7B586}" sibTransId="{7792D508-4FF2-4438-ACC3-D30746E25744}"/>
    <dgm:cxn modelId="{4F258F70-33C6-41D8-B9F1-6B1E3FF8549A}" type="presParOf" srcId="{FEE5D975-B889-48E8-9DDA-AD14D128F245}" destId="{EBCE8C9A-69EF-4B9E-8A2F-B85913BA7D54}" srcOrd="0" destOrd="0" presId="urn:microsoft.com/office/officeart/2005/8/layout/vList2"/>
    <dgm:cxn modelId="{0B5BFBAD-EA87-43D1-BA87-D8094AEBC290}" type="presParOf" srcId="{FEE5D975-B889-48E8-9DDA-AD14D128F245}" destId="{44DA32B1-9711-4BA8-9590-BA43E908FBA2}" srcOrd="1" destOrd="0" presId="urn:microsoft.com/office/officeart/2005/8/layout/vList2"/>
    <dgm:cxn modelId="{FFEC69AB-A5A8-4B4C-A19C-4746E36E1F37}" type="presParOf" srcId="{FEE5D975-B889-48E8-9DDA-AD14D128F245}" destId="{ABA9D6E4-0237-43FB-A565-B14B7C0C8696}" srcOrd="2" destOrd="0" presId="urn:microsoft.com/office/officeart/2005/8/layout/vList2"/>
    <dgm:cxn modelId="{39098A30-7019-458B-B22E-9036EB0701D7}" type="presParOf" srcId="{FEE5D975-B889-48E8-9DDA-AD14D128F245}" destId="{2FEB877A-4A94-4239-A05D-20B30552B8DA}" srcOrd="3" destOrd="0" presId="urn:microsoft.com/office/officeart/2005/8/layout/vList2"/>
    <dgm:cxn modelId="{865F500B-3AF7-4140-BBFA-FB49509FF1BF}" type="presParOf" srcId="{FEE5D975-B889-48E8-9DDA-AD14D128F245}" destId="{449C9D64-4E4E-4459-9541-4587CFB44F04}" srcOrd="4" destOrd="0" presId="urn:microsoft.com/office/officeart/2005/8/layout/vList2"/>
    <dgm:cxn modelId="{FDD06EDE-3767-4201-BE47-774C60B0D074}" type="presParOf" srcId="{FEE5D975-B889-48E8-9DDA-AD14D128F245}" destId="{8C4E0475-4B42-4861-9C7B-CF49D4E19D77}" srcOrd="5" destOrd="0" presId="urn:microsoft.com/office/officeart/2005/8/layout/vList2"/>
    <dgm:cxn modelId="{1056E2CA-8E01-437A-89E6-A56BB92EB049}" type="presParOf" srcId="{FEE5D975-B889-48E8-9DDA-AD14D128F245}" destId="{C1A58CCE-06F0-44EC-B991-D2E0F9B7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E22D0-F3E3-429E-A6EE-062281ECB699}">
      <dsp:nvSpPr>
        <dsp:cNvPr id="0" name=""/>
        <dsp:cNvSpPr/>
      </dsp:nvSpPr>
      <dsp:spPr>
        <a:xfrm>
          <a:off x="0" y="96402"/>
          <a:ext cx="6046132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Projected enrollment</a:t>
          </a:r>
        </a:p>
      </dsp:txBody>
      <dsp:txXfrm>
        <a:off x="40724" y="137126"/>
        <a:ext cx="5964684" cy="752780"/>
      </dsp:txXfrm>
    </dsp:sp>
    <dsp:sp modelId="{644003A6-FA5B-444C-A56A-D3B4AA873898}">
      <dsp:nvSpPr>
        <dsp:cNvPr id="0" name=""/>
        <dsp:cNvSpPr/>
      </dsp:nvSpPr>
      <dsp:spPr>
        <a:xfrm>
          <a:off x="0" y="991110"/>
          <a:ext cx="6046132" cy="834228"/>
        </a:xfrm>
        <a:prstGeom prst="roundRect">
          <a:avLst/>
        </a:prstGeom>
        <a:gradFill rotWithShape="0">
          <a:gsLst>
            <a:gs pos="0">
              <a:schemeClr val="accent2">
                <a:hueOff val="-122719"/>
                <a:satOff val="9703"/>
                <a:lumOff val="-196"/>
                <a:alphaOff val="0"/>
                <a:tint val="96000"/>
                <a:lumMod val="104000"/>
              </a:schemeClr>
            </a:gs>
            <a:gs pos="100000">
              <a:schemeClr val="accent2">
                <a:hueOff val="-122719"/>
                <a:satOff val="9703"/>
                <a:lumOff val="-196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Projected revenue</a:t>
          </a:r>
        </a:p>
      </dsp:txBody>
      <dsp:txXfrm>
        <a:off x="40724" y="1031834"/>
        <a:ext cx="5964684" cy="752780"/>
      </dsp:txXfrm>
    </dsp:sp>
    <dsp:sp modelId="{3A46BAF4-1313-4B75-9A8A-FA6E6A3E4F7D}">
      <dsp:nvSpPr>
        <dsp:cNvPr id="0" name=""/>
        <dsp:cNvSpPr/>
      </dsp:nvSpPr>
      <dsp:spPr>
        <a:xfrm>
          <a:off x="0" y="1885818"/>
          <a:ext cx="6046132" cy="834228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Projected expenditures</a:t>
          </a:r>
        </a:p>
      </dsp:txBody>
      <dsp:txXfrm>
        <a:off x="40724" y="1926542"/>
        <a:ext cx="5964684" cy="752780"/>
      </dsp:txXfrm>
    </dsp:sp>
    <dsp:sp modelId="{04FB3BEE-C2C4-4519-A094-7EC6B7BB4255}">
      <dsp:nvSpPr>
        <dsp:cNvPr id="0" name=""/>
        <dsp:cNvSpPr/>
      </dsp:nvSpPr>
      <dsp:spPr>
        <a:xfrm>
          <a:off x="0" y="2780527"/>
          <a:ext cx="6046132" cy="834228"/>
        </a:xfrm>
        <a:prstGeom prst="roundRect">
          <a:avLst/>
        </a:prstGeom>
        <a:gradFill rotWithShape="0">
          <a:gsLst>
            <a:gs pos="0">
              <a:schemeClr val="accent2">
                <a:hueOff val="-368156"/>
                <a:satOff val="29109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-368156"/>
                <a:satOff val="29109"/>
                <a:lumOff val="-58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Realistic assumptions and the basis for these assumptions</a:t>
          </a:r>
        </a:p>
      </dsp:txBody>
      <dsp:txXfrm>
        <a:off x="40724" y="2821251"/>
        <a:ext cx="5964684" cy="752780"/>
      </dsp:txXfrm>
    </dsp:sp>
    <dsp:sp modelId="{A51D06A3-0175-4FE3-86B6-2C4C062BC7C5}">
      <dsp:nvSpPr>
        <dsp:cNvPr id="0" name=""/>
        <dsp:cNvSpPr/>
      </dsp:nvSpPr>
      <dsp:spPr>
        <a:xfrm>
          <a:off x="0" y="3675235"/>
          <a:ext cx="6046132" cy="834228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Cash flow projections</a:t>
          </a:r>
        </a:p>
      </dsp:txBody>
      <dsp:txXfrm>
        <a:off x="40724" y="3715959"/>
        <a:ext cx="5964684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99EE-5ADB-4D9C-BF51-3BDDBBD74D40}">
      <dsp:nvSpPr>
        <dsp:cNvPr id="0" name=""/>
        <dsp:cNvSpPr/>
      </dsp:nvSpPr>
      <dsp:spPr>
        <a:xfrm>
          <a:off x="0" y="107112"/>
          <a:ext cx="6046132" cy="875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 items that need to be considered are:</a:t>
          </a:r>
        </a:p>
      </dsp:txBody>
      <dsp:txXfrm>
        <a:off x="42722" y="149834"/>
        <a:ext cx="5960688" cy="789716"/>
      </dsp:txXfrm>
    </dsp:sp>
    <dsp:sp modelId="{30579F7B-E7EA-475F-B450-BE29C5964F7D}">
      <dsp:nvSpPr>
        <dsp:cNvPr id="0" name=""/>
        <dsp:cNvSpPr/>
      </dsp:nvSpPr>
      <dsp:spPr>
        <a:xfrm>
          <a:off x="0" y="982273"/>
          <a:ext cx="6046132" cy="264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School/student needs (such as curriculum, programs, technology, special education, supplies, insurance, etc.)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Personnel needs (such as professional development, staffing, salaries, benefits, supplies, etc.)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Board needs (such as training, legal fees, supplies, etc.)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Operational and maintenance needs (such as repairs &amp; maintenance, facilities, custodial, phones, utilities, transportation, supplies, etc.) </a:t>
          </a:r>
        </a:p>
      </dsp:txBody>
      <dsp:txXfrm>
        <a:off x="0" y="982273"/>
        <a:ext cx="6046132" cy="2641320"/>
      </dsp:txXfrm>
    </dsp:sp>
    <dsp:sp modelId="{141F7BEE-AD6A-43B9-9216-2D16A17A7438}">
      <dsp:nvSpPr>
        <dsp:cNvPr id="0" name=""/>
        <dsp:cNvSpPr/>
      </dsp:nvSpPr>
      <dsp:spPr>
        <a:xfrm>
          <a:off x="0" y="3623593"/>
          <a:ext cx="6046132" cy="87516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Include Memorandums of Agreement for Negotiated Services</a:t>
          </a:r>
        </a:p>
      </dsp:txBody>
      <dsp:txXfrm>
        <a:off x="42722" y="3666315"/>
        <a:ext cx="5960688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88BF9-B727-4F18-94C8-69AFE85F736F}">
      <dsp:nvSpPr>
        <dsp:cNvPr id="0" name=""/>
        <dsp:cNvSpPr/>
      </dsp:nvSpPr>
      <dsp:spPr>
        <a:xfrm>
          <a:off x="0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1FD9C-50E0-4F21-98FB-DD30F2235364}">
      <dsp:nvSpPr>
        <dsp:cNvPr id="0" name=""/>
        <dsp:cNvSpPr/>
      </dsp:nvSpPr>
      <dsp:spPr>
        <a:xfrm>
          <a:off x="309562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Estimation of the timing and amounts of cash inflows and outflows over a specific period of time. </a:t>
          </a:r>
        </a:p>
      </dsp:txBody>
      <dsp:txXfrm>
        <a:off x="361379" y="876384"/>
        <a:ext cx="2682427" cy="1665515"/>
      </dsp:txXfrm>
    </dsp:sp>
    <dsp:sp modelId="{C5848348-DA21-45DF-AA87-3E3FF18F7BDC}">
      <dsp:nvSpPr>
        <dsp:cNvPr id="0" name=""/>
        <dsp:cNvSpPr/>
      </dsp:nvSpPr>
      <dsp:spPr>
        <a:xfrm>
          <a:off x="3405186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61B4E-F9E1-4C48-B7C2-78619202C3CB}">
      <dsp:nvSpPr>
        <dsp:cNvPr id="0" name=""/>
        <dsp:cNvSpPr/>
      </dsp:nvSpPr>
      <dsp:spPr>
        <a:xfrm>
          <a:off x="3714749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Inflows = revenue</a:t>
          </a:r>
        </a:p>
      </dsp:txBody>
      <dsp:txXfrm>
        <a:off x="3766566" y="876384"/>
        <a:ext cx="2682427" cy="1665515"/>
      </dsp:txXfrm>
    </dsp:sp>
    <dsp:sp modelId="{DBFD3B05-05D0-4587-B209-4B0E82AF474B}">
      <dsp:nvSpPr>
        <dsp:cNvPr id="0" name=""/>
        <dsp:cNvSpPr/>
      </dsp:nvSpPr>
      <dsp:spPr>
        <a:xfrm>
          <a:off x="6810373" y="530483"/>
          <a:ext cx="2786061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47573-C159-4315-A3C5-90E170FA2A94}">
      <dsp:nvSpPr>
        <dsp:cNvPr id="0" name=""/>
        <dsp:cNvSpPr/>
      </dsp:nvSpPr>
      <dsp:spPr>
        <a:xfrm>
          <a:off x="7119936" y="824567"/>
          <a:ext cx="2786061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Outflows = expenditures</a:t>
          </a:r>
        </a:p>
      </dsp:txBody>
      <dsp:txXfrm>
        <a:off x="7171753" y="876384"/>
        <a:ext cx="2682427" cy="1665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E8C9A-69EF-4B9E-8A2F-B85913BA7D54}">
      <dsp:nvSpPr>
        <dsp:cNvPr id="0" name=""/>
        <dsp:cNvSpPr/>
      </dsp:nvSpPr>
      <dsp:spPr>
        <a:xfrm>
          <a:off x="0" y="34932"/>
          <a:ext cx="6046132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Lease with facility owner with upfits to meet improvement included</a:t>
          </a:r>
        </a:p>
      </dsp:txBody>
      <dsp:txXfrm>
        <a:off x="48547" y="83479"/>
        <a:ext cx="5949038" cy="897406"/>
      </dsp:txXfrm>
    </dsp:sp>
    <dsp:sp modelId="{ABA9D6E4-0237-43FB-A565-B14B7C0C8696}">
      <dsp:nvSpPr>
        <dsp:cNvPr id="0" name=""/>
        <dsp:cNvSpPr/>
      </dsp:nvSpPr>
      <dsp:spPr>
        <a:xfrm>
          <a:off x="0" y="1101433"/>
          <a:ext cx="6046132" cy="994500"/>
        </a:xfrm>
        <a:prstGeom prst="roundRect">
          <a:avLst/>
        </a:prstGeom>
        <a:gradFill rotWithShape="0">
          <a:gsLst>
            <a:gs pos="0">
              <a:schemeClr val="accent2">
                <a:hueOff val="-163625"/>
                <a:satOff val="12937"/>
                <a:lumOff val="-26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625"/>
                <a:satOff val="12937"/>
                <a:lumOff val="-261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Lease with facility owner with upfits being funded from outside group</a:t>
          </a:r>
        </a:p>
      </dsp:txBody>
      <dsp:txXfrm>
        <a:off x="48547" y="1149980"/>
        <a:ext cx="5949038" cy="897406"/>
      </dsp:txXfrm>
    </dsp:sp>
    <dsp:sp modelId="{449C9D64-4E4E-4459-9541-4587CFB44F04}">
      <dsp:nvSpPr>
        <dsp:cNvPr id="0" name=""/>
        <dsp:cNvSpPr/>
      </dsp:nvSpPr>
      <dsp:spPr>
        <a:xfrm>
          <a:off x="0" y="2167933"/>
          <a:ext cx="6046132" cy="994500"/>
        </a:xfrm>
        <a:prstGeom prst="roundRect">
          <a:avLst/>
        </a:prstGeom>
        <a:gradFill rotWithShape="0">
          <a:gsLst>
            <a:gs pos="0">
              <a:schemeClr val="accent2">
                <a:hueOff val="-327250"/>
                <a:satOff val="25875"/>
                <a:lumOff val="-523"/>
                <a:alphaOff val="0"/>
                <a:tint val="96000"/>
                <a:lumMod val="104000"/>
              </a:schemeClr>
            </a:gs>
            <a:gs pos="100000">
              <a:schemeClr val="accent2">
                <a:hueOff val="-327250"/>
                <a:satOff val="25875"/>
                <a:lumOff val="-523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Developer funding</a:t>
          </a:r>
        </a:p>
      </dsp:txBody>
      <dsp:txXfrm>
        <a:off x="48547" y="2216480"/>
        <a:ext cx="5949038" cy="897406"/>
      </dsp:txXfrm>
    </dsp:sp>
    <dsp:sp modelId="{8C4E0475-4B42-4861-9C7B-CF49D4E19D77}">
      <dsp:nvSpPr>
        <dsp:cNvPr id="0" name=""/>
        <dsp:cNvSpPr/>
      </dsp:nvSpPr>
      <dsp:spPr>
        <a:xfrm>
          <a:off x="0" y="3162433"/>
          <a:ext cx="604613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This may be a lease/buy-out or a bond deal</a:t>
          </a:r>
        </a:p>
      </dsp:txBody>
      <dsp:txXfrm>
        <a:off x="0" y="3162433"/>
        <a:ext cx="6046132" cy="414000"/>
      </dsp:txXfrm>
    </dsp:sp>
    <dsp:sp modelId="{C1A58CCE-06F0-44EC-B991-D2E0F9B79C05}">
      <dsp:nvSpPr>
        <dsp:cNvPr id="0" name=""/>
        <dsp:cNvSpPr/>
      </dsp:nvSpPr>
      <dsp:spPr>
        <a:xfrm>
          <a:off x="0" y="3576433"/>
          <a:ext cx="6046132" cy="99450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Bond Deal</a:t>
          </a:r>
        </a:p>
      </dsp:txBody>
      <dsp:txXfrm>
        <a:off x="48547" y="3624980"/>
        <a:ext cx="5949038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9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81C0B2-43C7-4671-9EFE-05E052C27EE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187AFF8-C5DA-4886-8A89-BCF42910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.sc.gov/agency/cfo/finance/Financial-Services/ManualsandGuidelines.cfm" TargetMode="External"/><Relationship Id="rId2" Type="http://schemas.openxmlformats.org/officeDocument/2006/relationships/hyperlink" Target="http://ed.sc.gov/agency/as/ManualsHandbooksandGuidelines.cf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F3ED-CE54-4BE7-BA1A-02ED9021C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363271"/>
            <a:ext cx="8676222" cy="1066801"/>
          </a:xfrm>
        </p:spPr>
        <p:txBody>
          <a:bodyPr>
            <a:normAutofit/>
          </a:bodyPr>
          <a:lstStyle/>
          <a:p>
            <a:r>
              <a:rPr lang="en-US" dirty="0"/>
              <a:t>Finances and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7AD9-4E47-485D-8686-D74894D8C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16211"/>
            <a:ext cx="8676222" cy="722243"/>
          </a:xfrm>
        </p:spPr>
        <p:txBody>
          <a:bodyPr>
            <a:normAutofit/>
          </a:bodyPr>
          <a:lstStyle/>
          <a:p>
            <a:r>
              <a:rPr lang="en-US" dirty="0"/>
              <a:t>LIMESTONE CHARTER ASSOCIATION </a:t>
            </a:r>
          </a:p>
          <a:p>
            <a:endParaRPr lang="en-US" dirty="0"/>
          </a:p>
        </p:txBody>
      </p:sp>
      <p:pic>
        <p:nvPicPr>
          <p:cNvPr id="5" name="Picture 4" descr="Keys to a home">
            <a:extLst>
              <a:ext uri="{FF2B5EF4-FFF2-40B4-BE49-F238E27FC236}">
                <a16:creationId xmlns:a16="http://schemas.microsoft.com/office/drawing/2014/main" id="{2FF34FF8-2E6C-4449-A31E-8FA8F8369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38" b="20846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Manuals/Handbooks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86001"/>
            <a:ext cx="9905998" cy="3505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Accounting Handbook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http://ed.sc.gov/agency/as/ManualsHandbooksandGuidelines.cfm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Manual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http://ed.sc.gov/agency/cfo/finance/Financial-Services/ManualsandGuidelines.cfm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5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Outdoor warehouse">
            <a:extLst>
              <a:ext uri="{FF2B5EF4-FFF2-40B4-BE49-F238E27FC236}">
                <a16:creationId xmlns:a16="http://schemas.microsoft.com/office/drawing/2014/main" id="{5D3CC95B-7556-4B21-8745-D75EA86E3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3F4A88-78BD-410B-98CC-B7E51854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 dirty="0"/>
              <a:t>Facilities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909DF3-2911-482D-B14F-BF5CCFE40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r>
              <a:rPr lang="en-US" dirty="0"/>
              <a:t>Finding your Dream Home</a:t>
            </a:r>
          </a:p>
          <a:p>
            <a:r>
              <a:rPr lang="en-US" dirty="0"/>
              <a:t>(or at least what you can afford)</a:t>
            </a:r>
          </a:p>
        </p:txBody>
      </p:sp>
    </p:spTree>
    <p:extLst>
      <p:ext uri="{BB962C8B-B14F-4D97-AF65-F5344CB8AC3E}">
        <p14:creationId xmlns:p14="http://schemas.microsoft.com/office/powerpoint/2010/main" val="33416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16B6B-5BEF-4522-931D-C4D86221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/>
              <a:t>A facility is not required when Submitting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7F07-63C7-4B12-9A11-C02D1EFD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/>
          </a:bodyPr>
          <a:lstStyle/>
          <a:p>
            <a:r>
              <a:rPr lang="en-US" dirty="0"/>
              <a:t>What is Required:</a:t>
            </a:r>
          </a:p>
          <a:p>
            <a:pPr lvl="1"/>
            <a:r>
              <a:rPr lang="en-US" dirty="0"/>
              <a:t>A general Idea of where the area you wish to be located and you understand the demographics of the area</a:t>
            </a:r>
          </a:p>
          <a:p>
            <a:pPr lvl="1"/>
            <a:r>
              <a:rPr lang="en-US" dirty="0"/>
              <a:t>Evidence that you have searched the area for possible buildings or land</a:t>
            </a:r>
          </a:p>
          <a:p>
            <a:pPr lvl="1"/>
            <a:r>
              <a:rPr lang="en-US" dirty="0"/>
              <a:t>Evidence you have research facility financing</a:t>
            </a:r>
          </a:p>
          <a:p>
            <a:pPr lvl="1"/>
            <a:r>
              <a:rPr lang="en-US" dirty="0"/>
              <a:t>Evidence that as soon as you are approved you will be ready to move forward with securing a facility</a:t>
            </a:r>
          </a:p>
        </p:txBody>
      </p:sp>
    </p:spTree>
    <p:extLst>
      <p:ext uri="{BB962C8B-B14F-4D97-AF65-F5344CB8AC3E}">
        <p14:creationId xmlns:p14="http://schemas.microsoft.com/office/powerpoint/2010/main" val="367951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A90D-DEDC-4C5A-85DD-CA59841A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Options for facility financing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5E3787-EC78-4671-BF58-3A6CF98A3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70551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91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411E-8CA0-4D67-B1EF-3CAD9C94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People involved in facilities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350CB119-69CF-45B0-B2C6-7C3956CAE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7" r="876" b="-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417-EDAB-4A85-B930-DA026576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Planning Committee</a:t>
            </a:r>
          </a:p>
          <a:p>
            <a:pPr>
              <a:lnSpc>
                <a:spcPct val="90000"/>
              </a:lnSpc>
            </a:pPr>
            <a:r>
              <a:rPr lang="en-US" dirty="0"/>
              <a:t>Commercial realtor</a:t>
            </a:r>
          </a:p>
          <a:p>
            <a:pPr>
              <a:lnSpc>
                <a:spcPct val="90000"/>
              </a:lnSpc>
            </a:pPr>
            <a:r>
              <a:rPr lang="en-US" dirty="0"/>
              <a:t>Design professional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may be an architect or an engineer</a:t>
            </a:r>
          </a:p>
          <a:p>
            <a:pPr>
              <a:lnSpc>
                <a:spcPct val="90000"/>
              </a:lnSpc>
            </a:pPr>
            <a:r>
              <a:rPr lang="en-US" dirty="0"/>
              <a:t>Contractor</a:t>
            </a:r>
          </a:p>
          <a:p>
            <a:pPr>
              <a:lnSpc>
                <a:spcPct val="90000"/>
              </a:lnSpc>
            </a:pPr>
            <a:r>
              <a:rPr lang="en-US" dirty="0"/>
              <a:t>Financing Agent</a:t>
            </a:r>
          </a:p>
          <a:p>
            <a:pPr>
              <a:lnSpc>
                <a:spcPct val="90000"/>
              </a:lnSpc>
            </a:pPr>
            <a:r>
              <a:rPr lang="en-US" dirty="0"/>
              <a:t>Third Party Inspector</a:t>
            </a:r>
          </a:p>
          <a:p>
            <a:pPr>
              <a:lnSpc>
                <a:spcPct val="90000"/>
              </a:lnSpc>
            </a:pPr>
            <a:r>
              <a:rPr lang="en-US" dirty="0"/>
              <a:t>OSF- Office of School Facilities</a:t>
            </a:r>
          </a:p>
        </p:txBody>
      </p:sp>
    </p:spTree>
    <p:extLst>
      <p:ext uri="{BB962C8B-B14F-4D97-AF65-F5344CB8AC3E}">
        <p14:creationId xmlns:p14="http://schemas.microsoft.com/office/powerpoint/2010/main" val="6106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F28DF4-08D5-4BC4-84A1-C0DCA66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n-US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When Facilities Aren’t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In a traditional district when a new facility isn’t ready by the beginning of the school year, children and sometimes teachers, stay at their current school.  Not so in charter schools</a:t>
            </a:r>
          </a:p>
          <a:p>
            <a:pPr lvl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When a school isn’t ready to open in charter school world its chaos!</a:t>
            </a:r>
          </a:p>
          <a:p>
            <a:pPr lvl="3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Children have enrolled in a school that is not their traditional district.  If the school does not open they will have to reenroll back into their home school in their traditional district.</a:t>
            </a:r>
          </a:p>
          <a:p>
            <a:pPr lvl="3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Teachers are out of a job!</a:t>
            </a:r>
          </a:p>
          <a:p>
            <a:pPr lvl="3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Nobody gets paid.</a:t>
            </a:r>
          </a:p>
          <a:p>
            <a:pPr lvl="3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sz="1500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lnSpc>
                <a:spcPct val="90000"/>
              </a:lnSpc>
            </a:pPr>
            <a:endParaRPr lang="en-US" sz="1500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9AE0452-FADF-4CC9-8A9B-B5393D49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924" y="620720"/>
            <a:ext cx="544189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290764"/>
            <a:ext cx="4451371" cy="3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6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Better Late than Never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475320"/>
            <a:ext cx="10753725" cy="3766185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3600" dirty="0"/>
              <a:t>A School that starts late causes the entire state’s allocation system to be held up until it has had a 5</a:t>
            </a:r>
            <a:r>
              <a:rPr lang="en-US" sz="3600" baseline="30000" dirty="0"/>
              <a:t>th</a:t>
            </a:r>
            <a:r>
              <a:rPr lang="en-US" sz="3600" dirty="0"/>
              <a:t> day count.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3600" dirty="0"/>
              <a:t>Nobody is happy when this happens!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69" y="414689"/>
            <a:ext cx="1827886" cy="182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40" y="4358412"/>
            <a:ext cx="1827886" cy="18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FA43F-567A-4ADD-8799-CEB389CCB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10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Budget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estimation of the revenue and expenditures over a specified future period of time. (5 year detailed and 10 year overview)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A2504E-6B85-4B77-889E-EB40E55D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Suggestion!!!!!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BB189-B9FF-4A44-8782-C1075FA9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 and expert to help you do your budget.  Expert meaning someone who deals with school budgets on a daily basis.  </a:t>
            </a:r>
          </a:p>
        </p:txBody>
      </p:sp>
    </p:spTree>
    <p:extLst>
      <p:ext uri="{BB962C8B-B14F-4D97-AF65-F5344CB8AC3E}">
        <p14:creationId xmlns:p14="http://schemas.microsoft.com/office/powerpoint/2010/main" val="41632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Items in a Budget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7961AE-C86A-46D4-AC5F-BC88C4C1F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808691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07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Enrollment and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projecting enrollment, some items that you may want to consider are: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location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capacity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minimum, a new charter school will receive funding in the following categories: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Finance Act (FY 22 $2,516)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Public Charter School Act (FY 22 $3,600 – brick and mortar, $1,900 – virtual)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Benefits (45-day)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documentation for items such as grant money or donations received or likely to receive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Weightings  vs.  Add-Ons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1187B-F0F7-47B1-ABCA-F05B13F8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0" y="1122218"/>
            <a:ext cx="5157787" cy="448973"/>
          </a:xfrm>
        </p:spPr>
        <p:txBody>
          <a:bodyPr/>
          <a:lstStyle/>
          <a:p>
            <a:r>
              <a:rPr lang="en-US" dirty="0"/>
              <a:t>Weightings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1575338"/>
              </p:ext>
            </p:extLst>
          </p:nvPr>
        </p:nvGraphicFramePr>
        <p:xfrm>
          <a:off x="587084" y="1571190"/>
          <a:ext cx="5091547" cy="483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Code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Kindergarten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Handicapped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Disabilities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 (Grades 9-12)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21A3-8D43-4C81-9D87-04A8A32AC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3920" y="1122218"/>
            <a:ext cx="5183188" cy="511319"/>
          </a:xfrm>
        </p:spPr>
        <p:txBody>
          <a:bodyPr/>
          <a:lstStyle/>
          <a:p>
            <a:r>
              <a:rPr lang="en-US" dirty="0"/>
              <a:t>Add-Ons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A3CFB285-5953-4F8C-91E4-89C79ED2D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74213"/>
              </p:ext>
            </p:extLst>
          </p:nvPr>
        </p:nvGraphicFramePr>
        <p:xfrm>
          <a:off x="5994397" y="1571189"/>
          <a:ext cx="5091547" cy="483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Code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Add-On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Pupil In Poverty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Achieving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Enrollment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Assistance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LEP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English Proficiency</a:t>
                      </a: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7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Projected Expenditures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15C459-F4F2-43A7-9BF9-A22BD63CF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94821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70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Assumptions and the Basis for these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Your Projections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Include Federal And Planning Dollars So Long As They Are Reasonable And Correlate To Your Population Projections.  </a:t>
            </a:r>
          </a:p>
        </p:txBody>
      </p:sp>
    </p:spTree>
    <p:extLst>
      <p:ext uri="{BB962C8B-B14F-4D97-AF65-F5344CB8AC3E}">
        <p14:creationId xmlns:p14="http://schemas.microsoft.com/office/powerpoint/2010/main" val="390385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Flow Projections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5247AA-CEC3-4BC0-9749-C43B535DCE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66699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36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113</TotalTime>
  <Words>719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</vt:lpstr>
      <vt:lpstr>Mesh</vt:lpstr>
      <vt:lpstr>Finances and Facilities</vt:lpstr>
      <vt:lpstr>Define Budget</vt:lpstr>
      <vt:lpstr>Suggestion!!!!!</vt:lpstr>
      <vt:lpstr>Items in a Budget</vt:lpstr>
      <vt:lpstr>Projected Enrollment and Revenue</vt:lpstr>
      <vt:lpstr>Weightings  vs.  Add-Ons</vt:lpstr>
      <vt:lpstr>Projected Expenditures</vt:lpstr>
      <vt:lpstr>Realistic Assumptions and the Basis for these Assumptions</vt:lpstr>
      <vt:lpstr>Cash Flow Projections</vt:lpstr>
      <vt:lpstr>Manuals/Handbooks</vt:lpstr>
      <vt:lpstr>Facilities</vt:lpstr>
      <vt:lpstr>A facility is not required when Submitting the Application</vt:lpstr>
      <vt:lpstr>Options for facility financing</vt:lpstr>
      <vt:lpstr>People involved in facilities</vt:lpstr>
      <vt:lpstr>When Facilities Aren’t Ready</vt:lpstr>
      <vt:lpstr>Better Late than Never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Bryant-Riches</dc:creator>
  <cp:lastModifiedBy>Traci Bryant-Riches</cp:lastModifiedBy>
  <cp:revision>6</cp:revision>
  <dcterms:created xsi:type="dcterms:W3CDTF">2021-10-19T17:47:59Z</dcterms:created>
  <dcterms:modified xsi:type="dcterms:W3CDTF">2021-12-07T15:06:00Z</dcterms:modified>
</cp:coreProperties>
</file>